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8" r:id="rId3"/>
    <p:sldId id="257" r:id="rId4"/>
    <p:sldId id="281" r:id="rId5"/>
    <p:sldId id="259" r:id="rId6"/>
    <p:sldId id="261" r:id="rId7"/>
    <p:sldId id="262" r:id="rId8"/>
    <p:sldId id="263" r:id="rId9"/>
    <p:sldId id="264" r:id="rId10"/>
    <p:sldId id="265" r:id="rId11"/>
    <p:sldId id="266" r:id="rId12"/>
    <p:sldId id="269" r:id="rId13"/>
    <p:sldId id="267" r:id="rId14"/>
    <p:sldId id="268" r:id="rId15"/>
    <p:sldId id="271" r:id="rId16"/>
    <p:sldId id="272" r:id="rId17"/>
    <p:sldId id="273" r:id="rId18"/>
    <p:sldId id="280" r:id="rId19"/>
    <p:sldId id="274" r:id="rId20"/>
    <p:sldId id="276" r:id="rId21"/>
    <p:sldId id="260" r:id="rId22"/>
    <p:sldId id="277"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2851"/>
    <a:srgbClr val="E4E3E4"/>
    <a:srgbClr val="EBEFF0"/>
    <a:srgbClr val="F2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41" autoAdjust="0"/>
  </p:normalViewPr>
  <p:slideViewPr>
    <p:cSldViewPr snapToGrid="0">
      <p:cViewPr varScale="1">
        <p:scale>
          <a:sx n="50" d="100"/>
          <a:sy n="50" d="100"/>
        </p:scale>
        <p:origin x="126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838DDD1-C388-4FC4-88DD-CB2FC68DC8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2C2066C-FC50-43E7-AE1A-E750130CCF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C4A46D-8394-490A-88AF-C5215DFD4AB7}" type="datetimeFigureOut">
              <a:rPr lang="zh-CN" altLang="en-US" smtClean="0"/>
              <a:t>2019/10/31</a:t>
            </a:fld>
            <a:endParaRPr lang="zh-CN" altLang="en-US"/>
          </a:p>
        </p:txBody>
      </p:sp>
      <p:sp>
        <p:nvSpPr>
          <p:cNvPr id="4" name="页脚占位符 3">
            <a:extLst>
              <a:ext uri="{FF2B5EF4-FFF2-40B4-BE49-F238E27FC236}">
                <a16:creationId xmlns:a16="http://schemas.microsoft.com/office/drawing/2014/main" id="{E81B181B-EC27-44E9-913D-055B9F2ED3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35F91B2A-2445-44FC-9D8C-CCEBC8110D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334DC6-1678-420E-A6FC-91CBAEF4F5B5}" type="slidenum">
              <a:rPr lang="zh-CN" altLang="en-US" smtClean="0"/>
              <a:t>‹#›</a:t>
            </a:fld>
            <a:endParaRPr lang="zh-CN" altLang="en-US"/>
          </a:p>
        </p:txBody>
      </p:sp>
    </p:spTree>
    <p:extLst>
      <p:ext uri="{BB962C8B-B14F-4D97-AF65-F5344CB8AC3E}">
        <p14:creationId xmlns:p14="http://schemas.microsoft.com/office/powerpoint/2010/main" val="2056984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DB168F-FF24-4D89-BAE0-997471ECDB07}" type="datetimeFigureOut">
              <a:rPr lang="zh-CN" altLang="en-US" smtClean="0"/>
              <a:t>2019/10/31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D4EE6-B801-4985-8846-732A863D80CA}" type="slidenum">
              <a:rPr lang="zh-CN" altLang="en-US" smtClean="0"/>
              <a:t>‹#›</a:t>
            </a:fld>
            <a:endParaRPr lang="zh-CN" altLang="en-US"/>
          </a:p>
        </p:txBody>
      </p:sp>
    </p:spTree>
    <p:extLst>
      <p:ext uri="{BB962C8B-B14F-4D97-AF65-F5344CB8AC3E}">
        <p14:creationId xmlns:p14="http://schemas.microsoft.com/office/powerpoint/2010/main" val="5484882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ladies</a:t>
            </a:r>
            <a:r>
              <a:rPr lang="en-US" altLang="zh-CN" baseline="0" dirty="0"/>
              <a:t> and gentleman, my name is Qitian Wu, a first-year master student from Shanghai Jiao Tong University. Today I will introduce our paper, dual graph attention networks for deep latent representation of multifaceted social effects in recommender system. This is a collaboration work of Shanghai Jiao Tong University and </a:t>
            </a:r>
            <a:r>
              <a:rPr lang="en-US" altLang="zh-CN" baseline="0" dirty="0" err="1"/>
              <a:t>Tencent</a:t>
            </a:r>
            <a:r>
              <a:rPr lang="en-US" altLang="zh-CN" baseline="0" dirty="0"/>
              <a:t>.</a:t>
            </a:r>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a:t>
            </a:fld>
            <a:endParaRPr lang="zh-CN" altLang="en-US"/>
          </a:p>
        </p:txBody>
      </p:sp>
    </p:spTree>
    <p:extLst>
      <p:ext uri="{BB962C8B-B14F-4D97-AF65-F5344CB8AC3E}">
        <p14:creationId xmlns:p14="http://schemas.microsoft.com/office/powerpoint/2010/main" val="128458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10</a:t>
            </a:fld>
            <a:endParaRPr lang="zh-CN" altLang="en-US"/>
          </a:p>
        </p:txBody>
      </p:sp>
    </p:spTree>
    <p:extLst>
      <p:ext uri="{BB962C8B-B14F-4D97-AF65-F5344CB8AC3E}">
        <p14:creationId xmlns:p14="http://schemas.microsoft.com/office/powerpoint/2010/main" val="116609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11</a:t>
            </a:fld>
            <a:endParaRPr lang="zh-CN" altLang="en-US"/>
          </a:p>
        </p:txBody>
      </p:sp>
    </p:spTree>
    <p:extLst>
      <p:ext uri="{BB962C8B-B14F-4D97-AF65-F5344CB8AC3E}">
        <p14:creationId xmlns:p14="http://schemas.microsoft.com/office/powerpoint/2010/main" val="2504836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12</a:t>
            </a:fld>
            <a:endParaRPr lang="zh-CN" altLang="en-US"/>
          </a:p>
        </p:txBody>
      </p:sp>
    </p:spTree>
    <p:extLst>
      <p:ext uri="{BB962C8B-B14F-4D97-AF65-F5344CB8AC3E}">
        <p14:creationId xmlns:p14="http://schemas.microsoft.com/office/powerpoint/2010/main" val="3104687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13</a:t>
            </a:fld>
            <a:endParaRPr lang="zh-CN" altLang="en-US"/>
          </a:p>
        </p:txBody>
      </p:sp>
    </p:spTree>
    <p:extLst>
      <p:ext uri="{BB962C8B-B14F-4D97-AF65-F5344CB8AC3E}">
        <p14:creationId xmlns:p14="http://schemas.microsoft.com/office/powerpoint/2010/main" val="356075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14</a:t>
            </a:fld>
            <a:endParaRPr lang="zh-CN" altLang="en-US"/>
          </a:p>
        </p:txBody>
      </p:sp>
    </p:spTree>
    <p:extLst>
      <p:ext uri="{BB962C8B-B14F-4D97-AF65-F5344CB8AC3E}">
        <p14:creationId xmlns:p14="http://schemas.microsoft.com/office/powerpoint/2010/main" val="3080396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15</a:t>
            </a:fld>
            <a:endParaRPr lang="zh-CN" altLang="en-US"/>
          </a:p>
        </p:txBody>
      </p:sp>
    </p:spTree>
    <p:extLst>
      <p:ext uri="{BB962C8B-B14F-4D97-AF65-F5344CB8AC3E}">
        <p14:creationId xmlns:p14="http://schemas.microsoft.com/office/powerpoint/2010/main" val="5573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16</a:t>
            </a:fld>
            <a:endParaRPr lang="zh-CN" altLang="en-US"/>
          </a:p>
        </p:txBody>
      </p:sp>
    </p:spTree>
    <p:extLst>
      <p:ext uri="{BB962C8B-B14F-4D97-AF65-F5344CB8AC3E}">
        <p14:creationId xmlns:p14="http://schemas.microsoft.com/office/powerpoint/2010/main" val="3986908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17</a:t>
            </a:fld>
            <a:endParaRPr lang="zh-CN" altLang="en-US"/>
          </a:p>
        </p:txBody>
      </p:sp>
    </p:spTree>
    <p:extLst>
      <p:ext uri="{BB962C8B-B14F-4D97-AF65-F5344CB8AC3E}">
        <p14:creationId xmlns:p14="http://schemas.microsoft.com/office/powerpoint/2010/main" val="1565109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18</a:t>
            </a:fld>
            <a:endParaRPr lang="zh-CN" altLang="en-US"/>
          </a:p>
        </p:txBody>
      </p:sp>
    </p:spTree>
    <p:extLst>
      <p:ext uri="{BB962C8B-B14F-4D97-AF65-F5344CB8AC3E}">
        <p14:creationId xmlns:p14="http://schemas.microsoft.com/office/powerpoint/2010/main" val="2283914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19</a:t>
            </a:fld>
            <a:endParaRPr lang="zh-CN" altLang="en-US"/>
          </a:p>
        </p:txBody>
      </p:sp>
    </p:spTree>
    <p:extLst>
      <p:ext uri="{BB962C8B-B14F-4D97-AF65-F5344CB8AC3E}">
        <p14:creationId xmlns:p14="http://schemas.microsoft.com/office/powerpoint/2010/main" val="3251440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 us start with the research background. </a:t>
            </a:r>
            <a:r>
              <a:rPr lang="en-US" altLang="zh-CN" baseline="0" dirty="0"/>
              <a:t>Recommender system, which aims at selecting some key contents of user’s potential interest from a large quantity of information, plays an important role in alleviating nowadays information explosion problem. Previous recommendation algorithm leverage historical user-item interactions to estimate user’s preference and recommends items that match one’s interest. However, nowadays, people’s preference and interests would also be influenced by their friends through social interactions. For example, on </a:t>
            </a:r>
            <a:r>
              <a:rPr lang="en-US" altLang="zh-CN" baseline="0" dirty="0" err="1"/>
              <a:t>Wechat</a:t>
            </a:r>
            <a:r>
              <a:rPr lang="en-US" altLang="zh-CN" baseline="0" dirty="0"/>
              <a:t>, one of the largest Chinese social app. People can post their texts and images through one public community named WeChat Moments. Such posted content would influence the exposure of some items to specific users as well as affect user’s preference on certain kinds of items. This social effect phenomenon inspires a newly released application named Top Stories on WeChat, which can recommend articles to users based on one’s friends similar behaviors and interests. </a:t>
            </a:r>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2</a:t>
            </a:fld>
            <a:endParaRPr lang="zh-CN" altLang="en-US"/>
          </a:p>
        </p:txBody>
      </p:sp>
    </p:spTree>
    <p:extLst>
      <p:ext uri="{BB962C8B-B14F-4D97-AF65-F5344CB8AC3E}">
        <p14:creationId xmlns:p14="http://schemas.microsoft.com/office/powerpoint/2010/main" val="2014441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20</a:t>
            </a:fld>
            <a:endParaRPr lang="zh-CN" altLang="en-US"/>
          </a:p>
        </p:txBody>
      </p:sp>
    </p:spTree>
    <p:extLst>
      <p:ext uri="{BB962C8B-B14F-4D97-AF65-F5344CB8AC3E}">
        <p14:creationId xmlns:p14="http://schemas.microsoft.com/office/powerpoint/2010/main" val="1285833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21</a:t>
            </a:fld>
            <a:endParaRPr lang="zh-CN" altLang="en-US"/>
          </a:p>
        </p:txBody>
      </p:sp>
    </p:spTree>
    <p:extLst>
      <p:ext uri="{BB962C8B-B14F-4D97-AF65-F5344CB8AC3E}">
        <p14:creationId xmlns:p14="http://schemas.microsoft.com/office/powerpoint/2010/main" val="1545896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22</a:t>
            </a:fld>
            <a:endParaRPr lang="zh-CN" altLang="en-US"/>
          </a:p>
        </p:txBody>
      </p:sp>
    </p:spTree>
    <p:extLst>
      <p:ext uri="{BB962C8B-B14F-4D97-AF65-F5344CB8AC3E}">
        <p14:creationId xmlns:p14="http://schemas.microsoft.com/office/powerpoint/2010/main" val="1524975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specific, there are totally four kinds of different</a:t>
            </a:r>
            <a:r>
              <a:rPr lang="en-US" altLang="zh-CN" baseline="0" dirty="0"/>
              <a:t> social effects in both user and item domains. The first one is social </a:t>
            </a:r>
            <a:r>
              <a:rPr lang="en-US" altLang="zh-CN" baseline="0" dirty="0" err="1"/>
              <a:t>homophily</a:t>
            </a:r>
            <a:r>
              <a:rPr lang="en-US" altLang="zh-CN" baseline="0" dirty="0"/>
              <a:t>, which means that friend users tend to possess similar preference on the same item. The second one is social influence, which means that friend’s behavior would influence user’s behavior. For example, if one user has bought one item and he recommends it to his friends, then such word-of-mouth marketing would increase the probability of user clicking on one item. These two effects are for user domain. Different in item domains we also have two another social effects: item-to-item </a:t>
            </a:r>
            <a:r>
              <a:rPr lang="en-US" altLang="zh-CN" baseline="0" dirty="0" err="1"/>
              <a:t>homophily</a:t>
            </a:r>
            <a:r>
              <a:rPr lang="en-US" altLang="zh-CN" baseline="0" dirty="0"/>
              <a:t> and item-to-item influence. Item-to-item </a:t>
            </a:r>
            <a:r>
              <a:rPr lang="en-US" altLang="zh-CN" baseline="0" dirty="0" err="1"/>
              <a:t>homophily</a:t>
            </a:r>
            <a:r>
              <a:rPr lang="en-US" altLang="zh-CN" baseline="0" dirty="0"/>
              <a:t> means that two related items would possess similar attractiveness to the same user, while the item-to-item influence means that if one user has clicked on one item, he would be more likely to click on another item that is related to the previous one. These four different social effects would concurrently affect the probability of user clicking on one item.</a:t>
            </a:r>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3</a:t>
            </a:fld>
            <a:endParaRPr lang="zh-CN" altLang="en-US"/>
          </a:p>
        </p:txBody>
      </p:sp>
    </p:spTree>
    <p:extLst>
      <p:ext uri="{BB962C8B-B14F-4D97-AF65-F5344CB8AC3E}">
        <p14:creationId xmlns:p14="http://schemas.microsoft.com/office/powerpoint/2010/main" val="3240910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lots of previous studies that</a:t>
            </a:r>
            <a:r>
              <a:rPr lang="en-US" altLang="zh-CN" baseline="0" dirty="0"/>
              <a:t> try to incorporate social information into recommender system. Generally speaking, they can be divided into several categories, and we name them as trust propagation, trust matrix factorization, trust graph regularization, and trust network embedding. Trust propagation method directly uses, xxx. However, the common limitation of previous models is that they assume the social effects from both neighbored users and items are static under the forms of a constant weight or some parametric functions. Such assumption would be violated since user’s preferences would change dynamically when they click different contents and item’s attractiveness to users would also change as it is exposed to different users. </a:t>
            </a:r>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4</a:t>
            </a:fld>
            <a:endParaRPr lang="zh-CN" altLang="en-US"/>
          </a:p>
        </p:txBody>
      </p:sp>
    </p:spTree>
    <p:extLst>
      <p:ext uri="{BB962C8B-B14F-4D97-AF65-F5344CB8AC3E}">
        <p14:creationId xmlns:p14="http://schemas.microsoft.com/office/powerpoint/2010/main" val="1976154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5</a:t>
            </a:fld>
            <a:endParaRPr lang="zh-CN" altLang="en-US"/>
          </a:p>
        </p:txBody>
      </p:sp>
    </p:spTree>
    <p:extLst>
      <p:ext uri="{BB962C8B-B14F-4D97-AF65-F5344CB8AC3E}">
        <p14:creationId xmlns:p14="http://schemas.microsoft.com/office/powerpoint/2010/main" val="3981049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6</a:t>
            </a:fld>
            <a:endParaRPr lang="zh-CN" altLang="en-US"/>
          </a:p>
        </p:txBody>
      </p:sp>
    </p:spTree>
    <p:extLst>
      <p:ext uri="{BB962C8B-B14F-4D97-AF65-F5344CB8AC3E}">
        <p14:creationId xmlns:p14="http://schemas.microsoft.com/office/powerpoint/2010/main" val="1317689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7</a:t>
            </a:fld>
            <a:endParaRPr lang="zh-CN" altLang="en-US"/>
          </a:p>
        </p:txBody>
      </p:sp>
    </p:spTree>
    <p:extLst>
      <p:ext uri="{BB962C8B-B14F-4D97-AF65-F5344CB8AC3E}">
        <p14:creationId xmlns:p14="http://schemas.microsoft.com/office/powerpoint/2010/main" val="1061388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8</a:t>
            </a:fld>
            <a:endParaRPr lang="zh-CN" altLang="en-US"/>
          </a:p>
        </p:txBody>
      </p:sp>
    </p:spTree>
    <p:extLst>
      <p:ext uri="{BB962C8B-B14F-4D97-AF65-F5344CB8AC3E}">
        <p14:creationId xmlns:p14="http://schemas.microsoft.com/office/powerpoint/2010/main" val="234102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5" name="灯片编号占位符 4"/>
          <p:cNvSpPr>
            <a:spLocks noGrp="1"/>
          </p:cNvSpPr>
          <p:nvPr>
            <p:ph type="sldNum" sz="quarter" idx="10"/>
          </p:nvPr>
        </p:nvSpPr>
        <p:spPr/>
        <p:txBody>
          <a:bodyPr/>
          <a:lstStyle/>
          <a:p>
            <a:fld id="{8A9D4EE6-B801-4985-8846-732A863D80CA}" type="slidenum">
              <a:rPr lang="zh-CN" altLang="en-US" smtClean="0"/>
              <a:t>9</a:t>
            </a:fld>
            <a:endParaRPr lang="zh-CN" altLang="en-US"/>
          </a:p>
        </p:txBody>
      </p:sp>
    </p:spTree>
    <p:extLst>
      <p:ext uri="{BB962C8B-B14F-4D97-AF65-F5344CB8AC3E}">
        <p14:creationId xmlns:p14="http://schemas.microsoft.com/office/powerpoint/2010/main" val="293447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C23584-AEBF-4AD2-9088-D94B29A48ED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543CA3E-921C-4DBB-AC03-FAC68D4D0B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F3E355D-17EA-46DA-B6E3-37E9078256C1}"/>
              </a:ext>
            </a:extLst>
          </p:cNvPr>
          <p:cNvSpPr>
            <a:spLocks noGrp="1"/>
          </p:cNvSpPr>
          <p:nvPr>
            <p:ph type="dt" sz="half" idx="10"/>
          </p:nvPr>
        </p:nvSpPr>
        <p:spPr/>
        <p:txBody>
          <a:bodyPr/>
          <a:lstStyle/>
          <a:p>
            <a:fld id="{D6B204BF-3570-42D3-970C-AC5A4073AC68}"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24E8CBE6-A68E-45F7-A7A8-27A03072DE03}"/>
              </a:ext>
            </a:extLst>
          </p:cNvPr>
          <p:cNvSpPr>
            <a:spLocks noGrp="1"/>
          </p:cNvSpPr>
          <p:nvPr>
            <p:ph type="ftr" sz="quarter" idx="11"/>
          </p:nvPr>
        </p:nvSpPr>
        <p:spPr/>
        <p:txBody>
          <a:body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2D54666F-7747-4D1C-8725-2D88BF08EAB7}"/>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1305320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E8F94-5F1A-472C-A4B1-3D4A8571483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B76EFBD-B0C1-4E6C-9F54-4D069462133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56B2833-386B-4E4E-951A-30DE22A0F253}"/>
              </a:ext>
            </a:extLst>
          </p:cNvPr>
          <p:cNvSpPr>
            <a:spLocks noGrp="1"/>
          </p:cNvSpPr>
          <p:nvPr>
            <p:ph type="dt" sz="half" idx="10"/>
          </p:nvPr>
        </p:nvSpPr>
        <p:spPr/>
        <p:txBody>
          <a:bodyPr/>
          <a:lstStyle/>
          <a:p>
            <a:fld id="{43D8E50C-8640-45CC-B1AA-0D543BD24474}"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F26B6E04-F8D0-4875-A99E-4B8C98138FCC}"/>
              </a:ext>
            </a:extLst>
          </p:cNvPr>
          <p:cNvSpPr>
            <a:spLocks noGrp="1"/>
          </p:cNvSpPr>
          <p:nvPr>
            <p:ph type="ftr" sz="quarter" idx="11"/>
          </p:nvPr>
        </p:nvSpPr>
        <p:spPr/>
        <p:txBody>
          <a:body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C3B6DC1D-B3D1-47FA-B503-460E0DE4A953}"/>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1790144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38A982-94AF-45FA-9887-44D8B28C38E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18B296B-E47E-4390-9926-71F7F4BE47A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699994-E774-4581-B47C-5C7FC5D22BFC}"/>
              </a:ext>
            </a:extLst>
          </p:cNvPr>
          <p:cNvSpPr>
            <a:spLocks noGrp="1"/>
          </p:cNvSpPr>
          <p:nvPr>
            <p:ph type="dt" sz="half" idx="10"/>
          </p:nvPr>
        </p:nvSpPr>
        <p:spPr/>
        <p:txBody>
          <a:bodyPr/>
          <a:lstStyle/>
          <a:p>
            <a:fld id="{7F4E8145-298B-4E6A-B77D-334ECBBD658E}"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05F3973D-675B-41AB-ADA2-C810AB44E27E}"/>
              </a:ext>
            </a:extLst>
          </p:cNvPr>
          <p:cNvSpPr>
            <a:spLocks noGrp="1"/>
          </p:cNvSpPr>
          <p:nvPr>
            <p:ph type="ftr" sz="quarter" idx="11"/>
          </p:nvPr>
        </p:nvSpPr>
        <p:spPr/>
        <p:txBody>
          <a:body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88149E9C-F30D-4D83-B8C6-84E3B57B5D2F}"/>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642962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6191BB-23B4-46F1-B32E-047089AEFE8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0A844C8-9BF7-4F4F-871F-5A4584E4A4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0A6224-48B6-48E5-BD9C-D67C095B4AAE}"/>
              </a:ext>
            </a:extLst>
          </p:cNvPr>
          <p:cNvSpPr>
            <a:spLocks noGrp="1"/>
          </p:cNvSpPr>
          <p:nvPr>
            <p:ph type="dt" sz="half" idx="10"/>
          </p:nvPr>
        </p:nvSpPr>
        <p:spPr/>
        <p:txBody>
          <a:bodyPr/>
          <a:lstStyle/>
          <a:p>
            <a:fld id="{B76D2AF1-FC49-44FF-9622-DDC71BA6E6B5}"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F4816902-0388-49D3-8B89-566737DFDBA0}"/>
              </a:ext>
            </a:extLst>
          </p:cNvPr>
          <p:cNvSpPr>
            <a:spLocks noGrp="1"/>
          </p:cNvSpPr>
          <p:nvPr>
            <p:ph type="ftr" sz="quarter" idx="11"/>
          </p:nvPr>
        </p:nvSpPr>
        <p:spPr/>
        <p:txBody>
          <a:body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E66DB178-8232-42D1-9E32-2B3FAC1A9B2D}"/>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98087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0862D-8CA8-4E29-8056-FF1D6EE8690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888253-8CBF-4B1A-8DE5-CEC35724C9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DA2B85-6FA7-49AD-BA8C-C00808948A6D}"/>
              </a:ext>
            </a:extLst>
          </p:cNvPr>
          <p:cNvSpPr>
            <a:spLocks noGrp="1"/>
          </p:cNvSpPr>
          <p:nvPr>
            <p:ph type="dt" sz="half" idx="10"/>
          </p:nvPr>
        </p:nvSpPr>
        <p:spPr/>
        <p:txBody>
          <a:bodyPr/>
          <a:lstStyle/>
          <a:p>
            <a:fld id="{1720C8EF-82F4-4ADE-A9A0-A8E4771D6E14}"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930AFA05-3DC6-4E86-9C5C-92236B6D8BDE}"/>
              </a:ext>
            </a:extLst>
          </p:cNvPr>
          <p:cNvSpPr>
            <a:spLocks noGrp="1"/>
          </p:cNvSpPr>
          <p:nvPr>
            <p:ph type="ftr" sz="quarter" idx="11"/>
          </p:nvPr>
        </p:nvSpPr>
        <p:spPr/>
        <p:txBody>
          <a:body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2818E69A-9293-4792-8F32-4255E1594A30}"/>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2484391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E3445-04BA-4560-96EA-D5AC7FE85A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9D779F-404F-4FBC-BF84-08E3B0AAA0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A660238-7041-43C2-BE1B-123BF74C73A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F626C8F-880F-4281-85DF-0B333A2987B0}"/>
              </a:ext>
            </a:extLst>
          </p:cNvPr>
          <p:cNvSpPr>
            <a:spLocks noGrp="1"/>
          </p:cNvSpPr>
          <p:nvPr>
            <p:ph type="dt" sz="half" idx="10"/>
          </p:nvPr>
        </p:nvSpPr>
        <p:spPr/>
        <p:txBody>
          <a:bodyPr/>
          <a:lstStyle/>
          <a:p>
            <a:fld id="{EA474971-DA87-43BB-ADE6-5D54B7981F75}" type="datetime1">
              <a:rPr lang="en-US" altLang="zh-CN" smtClean="0"/>
              <a:t>10/31/2019</a:t>
            </a:fld>
            <a:endParaRPr lang="zh-CN" altLang="en-US"/>
          </a:p>
        </p:txBody>
      </p:sp>
      <p:sp>
        <p:nvSpPr>
          <p:cNvPr id="6" name="页脚占位符 5">
            <a:extLst>
              <a:ext uri="{FF2B5EF4-FFF2-40B4-BE49-F238E27FC236}">
                <a16:creationId xmlns:a16="http://schemas.microsoft.com/office/drawing/2014/main" id="{A0C5AA74-5600-4967-ACBC-5B658681057B}"/>
              </a:ext>
            </a:extLst>
          </p:cNvPr>
          <p:cNvSpPr>
            <a:spLocks noGrp="1"/>
          </p:cNvSpPr>
          <p:nvPr>
            <p:ph type="ftr" sz="quarter" idx="11"/>
          </p:nvPr>
        </p:nvSpPr>
        <p:spPr/>
        <p:txBody>
          <a:bodyPr/>
          <a:lstStyle/>
          <a:p>
            <a:r>
              <a:rPr lang="en-US" altLang="zh-CN" dirty="0"/>
              <a:t>Qitian Wu @ SJTU</a:t>
            </a:r>
            <a:endParaRPr lang="zh-CN" altLang="en-US" dirty="0"/>
          </a:p>
        </p:txBody>
      </p:sp>
      <p:sp>
        <p:nvSpPr>
          <p:cNvPr id="7" name="灯片编号占位符 6">
            <a:extLst>
              <a:ext uri="{FF2B5EF4-FFF2-40B4-BE49-F238E27FC236}">
                <a16:creationId xmlns:a16="http://schemas.microsoft.com/office/drawing/2014/main" id="{B0534D7C-C8EF-49A3-B59F-4B769681CFA1}"/>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172059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92A5B-A6A2-449E-9343-A3AA68A85CE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84A4001-8E68-480F-982D-7B60704A93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085F533-ED6E-4045-88B3-DBC607230D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8746BDE-8AB9-4B14-AEB6-542B308772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DC7375E-245C-4F2D-9338-38F93C709CA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C50A5A4-7458-484E-BCA1-BC2CF57328E4}"/>
              </a:ext>
            </a:extLst>
          </p:cNvPr>
          <p:cNvSpPr>
            <a:spLocks noGrp="1"/>
          </p:cNvSpPr>
          <p:nvPr>
            <p:ph type="dt" sz="half" idx="10"/>
          </p:nvPr>
        </p:nvSpPr>
        <p:spPr/>
        <p:txBody>
          <a:bodyPr/>
          <a:lstStyle/>
          <a:p>
            <a:fld id="{43D69FBA-6B24-4E65-BDC6-3463521B3DF9}" type="datetime1">
              <a:rPr lang="en-US" altLang="zh-CN" smtClean="0"/>
              <a:t>10/31/2019</a:t>
            </a:fld>
            <a:endParaRPr lang="zh-CN" altLang="en-US"/>
          </a:p>
        </p:txBody>
      </p:sp>
      <p:sp>
        <p:nvSpPr>
          <p:cNvPr id="8" name="页脚占位符 7">
            <a:extLst>
              <a:ext uri="{FF2B5EF4-FFF2-40B4-BE49-F238E27FC236}">
                <a16:creationId xmlns:a16="http://schemas.microsoft.com/office/drawing/2014/main" id="{00117EE1-6C91-4052-B181-3C10F657AEE8}"/>
              </a:ext>
            </a:extLst>
          </p:cNvPr>
          <p:cNvSpPr>
            <a:spLocks noGrp="1"/>
          </p:cNvSpPr>
          <p:nvPr>
            <p:ph type="ftr" sz="quarter" idx="11"/>
          </p:nvPr>
        </p:nvSpPr>
        <p:spPr/>
        <p:txBody>
          <a:bodyPr/>
          <a:lstStyle/>
          <a:p>
            <a:r>
              <a:rPr lang="en-US" altLang="zh-CN" dirty="0"/>
              <a:t>Qitian Wu @ SJTU</a:t>
            </a:r>
            <a:endParaRPr lang="zh-CN" altLang="en-US" dirty="0"/>
          </a:p>
        </p:txBody>
      </p:sp>
      <p:sp>
        <p:nvSpPr>
          <p:cNvPr id="9" name="灯片编号占位符 8">
            <a:extLst>
              <a:ext uri="{FF2B5EF4-FFF2-40B4-BE49-F238E27FC236}">
                <a16:creationId xmlns:a16="http://schemas.microsoft.com/office/drawing/2014/main" id="{1FF51D26-E105-4B71-AD5D-404A9D0EFC76}"/>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371027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5B67A-90D5-46FB-863C-A7367316DDF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8D797D4-BDA8-4E90-A2E7-9A359B253A6D}"/>
              </a:ext>
            </a:extLst>
          </p:cNvPr>
          <p:cNvSpPr>
            <a:spLocks noGrp="1"/>
          </p:cNvSpPr>
          <p:nvPr>
            <p:ph type="dt" sz="half" idx="10"/>
          </p:nvPr>
        </p:nvSpPr>
        <p:spPr/>
        <p:txBody>
          <a:bodyPr/>
          <a:lstStyle/>
          <a:p>
            <a:fld id="{A425B975-A5F3-4930-8692-7B820EC206F6}" type="datetime1">
              <a:rPr lang="en-US" altLang="zh-CN" smtClean="0"/>
              <a:t>10/31/2019</a:t>
            </a:fld>
            <a:endParaRPr lang="zh-CN" altLang="en-US"/>
          </a:p>
        </p:txBody>
      </p:sp>
      <p:sp>
        <p:nvSpPr>
          <p:cNvPr id="4" name="页脚占位符 3">
            <a:extLst>
              <a:ext uri="{FF2B5EF4-FFF2-40B4-BE49-F238E27FC236}">
                <a16:creationId xmlns:a16="http://schemas.microsoft.com/office/drawing/2014/main" id="{BDFEA3DD-B181-4AC1-AD7F-B89C21DB8C30}"/>
              </a:ext>
            </a:extLst>
          </p:cNvPr>
          <p:cNvSpPr>
            <a:spLocks noGrp="1"/>
          </p:cNvSpPr>
          <p:nvPr>
            <p:ph type="ftr" sz="quarter" idx="11"/>
          </p:nvPr>
        </p:nvSpPr>
        <p:spPr/>
        <p:txBody>
          <a:bodyPr/>
          <a:lstStyle/>
          <a:p>
            <a:r>
              <a:rPr lang="en-US" altLang="zh-CN" dirty="0"/>
              <a:t>Qitian Wu @ SJTU</a:t>
            </a:r>
            <a:endParaRPr lang="zh-CN" altLang="en-US" dirty="0"/>
          </a:p>
        </p:txBody>
      </p:sp>
      <p:sp>
        <p:nvSpPr>
          <p:cNvPr id="5" name="灯片编号占位符 4">
            <a:extLst>
              <a:ext uri="{FF2B5EF4-FFF2-40B4-BE49-F238E27FC236}">
                <a16:creationId xmlns:a16="http://schemas.microsoft.com/office/drawing/2014/main" id="{7444CED7-E78A-4923-9A55-C1F5D04FC498}"/>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311210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862AFB-184A-4E5A-8516-CB79E051EC25}"/>
              </a:ext>
            </a:extLst>
          </p:cNvPr>
          <p:cNvSpPr>
            <a:spLocks noGrp="1"/>
          </p:cNvSpPr>
          <p:nvPr>
            <p:ph type="dt" sz="half" idx="10"/>
          </p:nvPr>
        </p:nvSpPr>
        <p:spPr/>
        <p:txBody>
          <a:bodyPr/>
          <a:lstStyle/>
          <a:p>
            <a:fld id="{0FBC412A-A8F0-41A2-AADB-04FE7D433BD4}" type="datetime1">
              <a:rPr lang="en-US" altLang="zh-CN" smtClean="0"/>
              <a:t>10/31/2019</a:t>
            </a:fld>
            <a:endParaRPr lang="zh-CN" altLang="en-US"/>
          </a:p>
        </p:txBody>
      </p:sp>
      <p:sp>
        <p:nvSpPr>
          <p:cNvPr id="3" name="页脚占位符 2">
            <a:extLst>
              <a:ext uri="{FF2B5EF4-FFF2-40B4-BE49-F238E27FC236}">
                <a16:creationId xmlns:a16="http://schemas.microsoft.com/office/drawing/2014/main" id="{A6A7E3DB-03BB-4482-A357-FB6605D8CD64}"/>
              </a:ext>
            </a:extLst>
          </p:cNvPr>
          <p:cNvSpPr>
            <a:spLocks noGrp="1"/>
          </p:cNvSpPr>
          <p:nvPr>
            <p:ph type="ftr" sz="quarter" idx="11"/>
          </p:nvPr>
        </p:nvSpPr>
        <p:spPr/>
        <p:txBody>
          <a:bodyPr/>
          <a:lstStyle/>
          <a:p>
            <a:r>
              <a:rPr lang="en-US" altLang="zh-CN" dirty="0"/>
              <a:t>Qitian Wu @ SJTU</a:t>
            </a:r>
            <a:endParaRPr lang="zh-CN" altLang="en-US" dirty="0"/>
          </a:p>
        </p:txBody>
      </p:sp>
      <p:sp>
        <p:nvSpPr>
          <p:cNvPr id="4" name="灯片编号占位符 3">
            <a:extLst>
              <a:ext uri="{FF2B5EF4-FFF2-40B4-BE49-F238E27FC236}">
                <a16:creationId xmlns:a16="http://schemas.microsoft.com/office/drawing/2014/main" id="{8D1EC04D-D24E-4549-AE61-6877C4393D3E}"/>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3309946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EE7DF-15D9-4B1D-9F33-80A81D51DB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E5635D9-CAAB-44DA-B41A-F98A0216FA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C9A837-15FB-4B0A-B202-A1BD915843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0111-FE8A-4CCB-82FB-B0D130E4C0B3}"/>
              </a:ext>
            </a:extLst>
          </p:cNvPr>
          <p:cNvSpPr>
            <a:spLocks noGrp="1"/>
          </p:cNvSpPr>
          <p:nvPr>
            <p:ph type="dt" sz="half" idx="10"/>
          </p:nvPr>
        </p:nvSpPr>
        <p:spPr/>
        <p:txBody>
          <a:bodyPr/>
          <a:lstStyle/>
          <a:p>
            <a:fld id="{F1FF82F9-C823-445E-863F-C817076F5715}" type="datetime1">
              <a:rPr lang="en-US" altLang="zh-CN" smtClean="0"/>
              <a:t>10/31/2019</a:t>
            </a:fld>
            <a:endParaRPr lang="zh-CN" altLang="en-US"/>
          </a:p>
        </p:txBody>
      </p:sp>
      <p:sp>
        <p:nvSpPr>
          <p:cNvPr id="6" name="页脚占位符 5">
            <a:extLst>
              <a:ext uri="{FF2B5EF4-FFF2-40B4-BE49-F238E27FC236}">
                <a16:creationId xmlns:a16="http://schemas.microsoft.com/office/drawing/2014/main" id="{9A705BC4-91CF-44E4-BF84-38DB786C8D09}"/>
              </a:ext>
            </a:extLst>
          </p:cNvPr>
          <p:cNvSpPr>
            <a:spLocks noGrp="1"/>
          </p:cNvSpPr>
          <p:nvPr>
            <p:ph type="ftr" sz="quarter" idx="11"/>
          </p:nvPr>
        </p:nvSpPr>
        <p:spPr/>
        <p:txBody>
          <a:bodyPr/>
          <a:lstStyle/>
          <a:p>
            <a:r>
              <a:rPr lang="en-US" altLang="zh-CN" dirty="0"/>
              <a:t>Qitian Wu @ SJTU</a:t>
            </a:r>
            <a:endParaRPr lang="zh-CN" altLang="en-US" dirty="0"/>
          </a:p>
        </p:txBody>
      </p:sp>
      <p:sp>
        <p:nvSpPr>
          <p:cNvPr id="7" name="灯片编号占位符 6">
            <a:extLst>
              <a:ext uri="{FF2B5EF4-FFF2-40B4-BE49-F238E27FC236}">
                <a16:creationId xmlns:a16="http://schemas.microsoft.com/office/drawing/2014/main" id="{8A172345-48D9-4085-BFD5-4047C49E978B}"/>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1957704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9F32E-2623-485A-9863-DB87E73AB2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EC6858-3CC4-4804-BEB4-3C7DB78E1E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10DFC94-8110-4DBE-B4C9-EF7700309A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D3DA922-BE7A-4614-9A0F-BF6F1292134B}"/>
              </a:ext>
            </a:extLst>
          </p:cNvPr>
          <p:cNvSpPr>
            <a:spLocks noGrp="1"/>
          </p:cNvSpPr>
          <p:nvPr>
            <p:ph type="dt" sz="half" idx="10"/>
          </p:nvPr>
        </p:nvSpPr>
        <p:spPr/>
        <p:txBody>
          <a:bodyPr/>
          <a:lstStyle/>
          <a:p>
            <a:fld id="{66402BDD-05DE-4BCC-B00A-F2F5E3FAF62F}" type="datetime1">
              <a:rPr lang="en-US" altLang="zh-CN" smtClean="0"/>
              <a:t>10/31/2019</a:t>
            </a:fld>
            <a:endParaRPr lang="zh-CN" altLang="en-US"/>
          </a:p>
        </p:txBody>
      </p:sp>
      <p:sp>
        <p:nvSpPr>
          <p:cNvPr id="6" name="页脚占位符 5">
            <a:extLst>
              <a:ext uri="{FF2B5EF4-FFF2-40B4-BE49-F238E27FC236}">
                <a16:creationId xmlns:a16="http://schemas.microsoft.com/office/drawing/2014/main" id="{91F1A125-4375-4A5C-894C-A6B19D5FEDB4}"/>
              </a:ext>
            </a:extLst>
          </p:cNvPr>
          <p:cNvSpPr>
            <a:spLocks noGrp="1"/>
          </p:cNvSpPr>
          <p:nvPr>
            <p:ph type="ftr" sz="quarter" idx="11"/>
          </p:nvPr>
        </p:nvSpPr>
        <p:spPr/>
        <p:txBody>
          <a:bodyPr/>
          <a:lstStyle/>
          <a:p>
            <a:r>
              <a:rPr lang="en-US" altLang="zh-CN" dirty="0"/>
              <a:t>Qitian Wu @ SJTU</a:t>
            </a:r>
            <a:endParaRPr lang="zh-CN" altLang="en-US" dirty="0"/>
          </a:p>
        </p:txBody>
      </p:sp>
      <p:sp>
        <p:nvSpPr>
          <p:cNvPr id="7" name="灯片编号占位符 6">
            <a:extLst>
              <a:ext uri="{FF2B5EF4-FFF2-40B4-BE49-F238E27FC236}">
                <a16:creationId xmlns:a16="http://schemas.microsoft.com/office/drawing/2014/main" id="{A056D475-A7FA-42C7-A35B-B2A7C0608FFF}"/>
              </a:ext>
            </a:extLst>
          </p:cNvPr>
          <p:cNvSpPr>
            <a:spLocks noGrp="1"/>
          </p:cNvSpPr>
          <p:nvPr>
            <p:ph type="sldNum" sz="quarter" idx="12"/>
          </p:nvPr>
        </p:nvSpPr>
        <p:spPr/>
        <p:txBody>
          <a:body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4122843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0A71C6-0165-48A6-B8A9-841869E0EB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47F4C3C-2176-49DE-8B04-CFB86D4E39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7AF4A5-D3AB-420E-B423-5053D2479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EB443-9AFA-4A4A-A694-02C7EF6CC84D}" type="datetime1">
              <a:rPr lang="en-US" altLang="zh-CN" smtClean="0"/>
              <a:t>10/31/2019</a:t>
            </a:fld>
            <a:endParaRPr lang="zh-CN" altLang="en-US"/>
          </a:p>
        </p:txBody>
      </p:sp>
      <p:sp>
        <p:nvSpPr>
          <p:cNvPr id="5" name="页脚占位符 4">
            <a:extLst>
              <a:ext uri="{FF2B5EF4-FFF2-40B4-BE49-F238E27FC236}">
                <a16:creationId xmlns:a16="http://schemas.microsoft.com/office/drawing/2014/main" id="{A1424DEE-66B5-45E4-BC54-987D9C5F58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Qitian Wu @ SJTU</a:t>
            </a:r>
            <a:endParaRPr lang="zh-CN" altLang="en-US" dirty="0"/>
          </a:p>
        </p:txBody>
      </p:sp>
      <p:sp>
        <p:nvSpPr>
          <p:cNvPr id="6" name="灯片编号占位符 5">
            <a:extLst>
              <a:ext uri="{FF2B5EF4-FFF2-40B4-BE49-F238E27FC236}">
                <a16:creationId xmlns:a16="http://schemas.microsoft.com/office/drawing/2014/main" id="{8B83051B-B0B0-45A2-AF61-B3DAC70D8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EA7660-31DE-4064-80E2-0CC674A02614}" type="slidenum">
              <a:rPr lang="zh-CN" altLang="en-US" smtClean="0"/>
              <a:t>‹#›</a:t>
            </a:fld>
            <a:endParaRPr lang="zh-CN" altLang="en-US"/>
          </a:p>
        </p:txBody>
      </p:sp>
    </p:spTree>
    <p:extLst>
      <p:ext uri="{BB962C8B-B14F-4D97-AF65-F5344CB8AC3E}">
        <p14:creationId xmlns:p14="http://schemas.microsoft.com/office/powerpoint/2010/main" val="324193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18" Type="http://schemas.openxmlformats.org/officeDocument/2006/relationships/image" Target="../media/image117.png"/><Relationship Id="rId26" Type="http://schemas.openxmlformats.org/officeDocument/2006/relationships/image" Target="../media/image125.png"/><Relationship Id="rId3" Type="http://schemas.openxmlformats.org/officeDocument/2006/relationships/image" Target="../media/image1020.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116.png"/><Relationship Id="rId25" Type="http://schemas.openxmlformats.org/officeDocument/2006/relationships/image" Target="../media/image124.png"/><Relationship Id="rId2" Type="http://schemas.openxmlformats.org/officeDocument/2006/relationships/notesSlide" Target="../notesSlides/notesSlide15.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png"/><Relationship Id="rId24" Type="http://schemas.openxmlformats.org/officeDocument/2006/relationships/image" Target="../media/image123.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png"/><Relationship Id="rId19" Type="http://schemas.openxmlformats.org/officeDocument/2006/relationships/image" Target="../media/image118.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 Id="rId22"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330582"/>
            <a:ext cx="11905957" cy="15748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286043" y="-325688"/>
            <a:ext cx="12642166" cy="2062103"/>
          </a:xfrm>
          <a:prstGeom prst="rect">
            <a:avLst/>
          </a:prstGeom>
          <a:noFill/>
        </p:spPr>
        <p:txBody>
          <a:bodyPr wrap="square" rtlCol="0">
            <a:spAutoFit/>
          </a:bodyPr>
          <a:lstStyle/>
          <a:p>
            <a:endParaRPr lang="zh-CN" altLang="en-US" sz="3200" dirty="0">
              <a:solidFill>
                <a:schemeClr val="bg1"/>
              </a:solidFill>
              <a:latin typeface="Calibri" panose="020F0502020204030204" pitchFamily="34" charset="0"/>
              <a:cs typeface="Calibri" panose="020F0502020204030204" pitchFamily="34" charset="0"/>
            </a:endParaRPr>
          </a:p>
          <a:p>
            <a:r>
              <a:rPr lang="zh-CN" altLang="en-US" sz="3200" dirty="0">
                <a:solidFill>
                  <a:schemeClr val="bg1"/>
                </a:solidFill>
                <a:latin typeface="Calibri" panose="020F0502020204030204" pitchFamily="34" charset="0"/>
                <a:cs typeface="Calibri" panose="020F0502020204030204" pitchFamily="34" charset="0"/>
              </a:rPr>
              <a:t> </a:t>
            </a:r>
          </a:p>
          <a:p>
            <a:r>
              <a:rPr lang="en-US" altLang="zh-CN" sz="3200" b="1" dirty="0">
                <a:solidFill>
                  <a:schemeClr val="bg1"/>
                </a:solidFill>
                <a:latin typeface="Calibri" panose="020F0502020204030204" pitchFamily="34" charset="0"/>
                <a:cs typeface="Calibri" panose="020F0502020204030204" pitchFamily="34" charset="0"/>
              </a:rPr>
              <a:t>Dual Graph Attention Networks for Deep Latent Representation </a:t>
            </a:r>
            <a:endParaRPr lang="en-US" altLang="zh-CN" sz="3200" dirty="0">
              <a:solidFill>
                <a:schemeClr val="bg1"/>
              </a:solidFill>
              <a:latin typeface="Calibri" panose="020F0502020204030204" pitchFamily="34" charset="0"/>
              <a:cs typeface="Calibri" panose="020F0502020204030204" pitchFamily="34" charset="0"/>
            </a:endParaRPr>
          </a:p>
          <a:p>
            <a:r>
              <a:rPr lang="en-US" altLang="zh-CN" sz="3200" b="1" dirty="0">
                <a:solidFill>
                  <a:schemeClr val="bg1"/>
                </a:solidFill>
                <a:latin typeface="Calibri" panose="020F0502020204030204" pitchFamily="34" charset="0"/>
                <a:cs typeface="Calibri" panose="020F0502020204030204" pitchFamily="34" charset="0"/>
              </a:rPr>
              <a:t>of Multifaceted Social Effects in Recommender Systems </a:t>
            </a:r>
            <a:endParaRPr lang="zh-CN" altLang="en-US" sz="3200" dirty="0">
              <a:solidFill>
                <a:schemeClr val="bg1"/>
              </a:solidFill>
              <a:latin typeface="Calibri" panose="020F0502020204030204" pitchFamily="34" charset="0"/>
              <a:cs typeface="Calibri" panose="020F0502020204030204" pitchFamily="34" charset="0"/>
            </a:endParaRPr>
          </a:p>
        </p:txBody>
      </p:sp>
      <p:sp>
        <p:nvSpPr>
          <p:cNvPr id="7" name="矩形 6">
            <a:extLst>
              <a:ext uri="{FF2B5EF4-FFF2-40B4-BE49-F238E27FC236}">
                <a16:creationId xmlns:a16="http://schemas.microsoft.com/office/drawing/2014/main" id="{0AAC6D4C-A1CC-4DDB-AB13-4EAEC364A834}"/>
              </a:ext>
            </a:extLst>
          </p:cNvPr>
          <p:cNvSpPr/>
          <p:nvPr/>
        </p:nvSpPr>
        <p:spPr>
          <a:xfrm>
            <a:off x="0" y="2009257"/>
            <a:ext cx="1659988" cy="3112330"/>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9" name="矩形 8">
            <a:extLst>
              <a:ext uri="{FF2B5EF4-FFF2-40B4-BE49-F238E27FC236}">
                <a16:creationId xmlns:a16="http://schemas.microsoft.com/office/drawing/2014/main" id="{36E7A87C-6952-48FC-89C9-7822E4347011}"/>
              </a:ext>
            </a:extLst>
          </p:cNvPr>
          <p:cNvSpPr/>
          <p:nvPr/>
        </p:nvSpPr>
        <p:spPr>
          <a:xfrm>
            <a:off x="1758462" y="2031931"/>
            <a:ext cx="10433538" cy="3089655"/>
          </a:xfrm>
          <a:prstGeom prst="rect">
            <a:avLst/>
          </a:prstGeom>
          <a:solidFill>
            <a:srgbClr val="F2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1" name="文本框 10">
            <a:extLst>
              <a:ext uri="{FF2B5EF4-FFF2-40B4-BE49-F238E27FC236}">
                <a16:creationId xmlns:a16="http://schemas.microsoft.com/office/drawing/2014/main" id="{31587124-F892-455A-80D2-1D7EBF056ADD}"/>
              </a:ext>
            </a:extLst>
          </p:cNvPr>
          <p:cNvSpPr txBox="1"/>
          <p:nvPr/>
        </p:nvSpPr>
        <p:spPr>
          <a:xfrm>
            <a:off x="2927643" y="2062298"/>
            <a:ext cx="8024837" cy="907941"/>
          </a:xfrm>
          <a:prstGeom prst="rect">
            <a:avLst/>
          </a:prstGeom>
          <a:noFill/>
        </p:spPr>
        <p:txBody>
          <a:bodyPr wrap="square" rtlCol="0">
            <a:spAutoFit/>
          </a:bodyPr>
          <a:lstStyle/>
          <a:p>
            <a:pPr algn="ctr">
              <a:spcBef>
                <a:spcPts val="600"/>
              </a:spcBef>
            </a:pPr>
            <a:r>
              <a:rPr lang="en-US" altLang="zh-CN" sz="2400" b="1" dirty="0">
                <a:latin typeface="Century" panose="02040604050505020304" pitchFamily="18" charset="0"/>
                <a:cs typeface="Calibri" panose="020F0502020204030204" pitchFamily="34" charset="0"/>
              </a:rPr>
              <a:t>Qitian Wu</a:t>
            </a:r>
            <a:r>
              <a:rPr lang="en-US" altLang="zh-CN" sz="2400" baseline="30000" dirty="0">
                <a:latin typeface="Century" panose="02040604050505020304" pitchFamily="18" charset="0"/>
                <a:cs typeface="Calibri" panose="020F0502020204030204" pitchFamily="34" charset="0"/>
              </a:rPr>
              <a:t>1</a:t>
            </a:r>
            <a:r>
              <a:rPr lang="en-US" altLang="zh-CN" sz="2400" dirty="0">
                <a:latin typeface="Century" panose="02040604050505020304" pitchFamily="18" charset="0"/>
                <a:cs typeface="Calibri" panose="020F0502020204030204" pitchFamily="34" charset="0"/>
              </a:rPr>
              <a:t>, Hengrui Zhang</a:t>
            </a:r>
            <a:r>
              <a:rPr lang="en-US" altLang="zh-CN" sz="2400" baseline="30000" dirty="0">
                <a:latin typeface="Century" panose="02040604050505020304" pitchFamily="18" charset="0"/>
                <a:cs typeface="Calibri" panose="020F0502020204030204" pitchFamily="34" charset="0"/>
              </a:rPr>
              <a:t>1</a:t>
            </a:r>
            <a:r>
              <a:rPr lang="en-US" altLang="zh-CN" sz="2400" dirty="0">
                <a:latin typeface="Century" panose="02040604050505020304" pitchFamily="18" charset="0"/>
                <a:cs typeface="Calibri" panose="020F0502020204030204" pitchFamily="34" charset="0"/>
              </a:rPr>
              <a:t>, Xiaofeng Gao</a:t>
            </a:r>
            <a:r>
              <a:rPr lang="en-US" altLang="zh-CN" sz="2400" baseline="30000" dirty="0">
                <a:latin typeface="Century" panose="02040604050505020304" pitchFamily="18" charset="0"/>
                <a:cs typeface="Calibri" panose="020F0502020204030204" pitchFamily="34" charset="0"/>
              </a:rPr>
              <a:t>1</a:t>
            </a:r>
            <a:r>
              <a:rPr lang="en-US" altLang="zh-CN" sz="2400" dirty="0">
                <a:latin typeface="Century" panose="02040604050505020304" pitchFamily="18" charset="0"/>
                <a:cs typeface="Calibri" panose="020F0502020204030204" pitchFamily="34" charset="0"/>
              </a:rPr>
              <a:t>, Peng He</a:t>
            </a:r>
            <a:r>
              <a:rPr lang="en-US" altLang="zh-CN" sz="2400" baseline="30000" dirty="0">
                <a:latin typeface="Century" panose="02040604050505020304" pitchFamily="18" charset="0"/>
                <a:cs typeface="Calibri" panose="020F0502020204030204" pitchFamily="34" charset="0"/>
              </a:rPr>
              <a:t>2</a:t>
            </a:r>
            <a:r>
              <a:rPr lang="en-US" altLang="zh-CN" sz="2400" dirty="0">
                <a:latin typeface="Century" panose="02040604050505020304" pitchFamily="18" charset="0"/>
                <a:cs typeface="Calibri" panose="020F0502020204030204" pitchFamily="34" charset="0"/>
              </a:rPr>
              <a:t>,</a:t>
            </a:r>
          </a:p>
          <a:p>
            <a:pPr algn="ctr">
              <a:spcBef>
                <a:spcPts val="600"/>
              </a:spcBef>
            </a:pPr>
            <a:r>
              <a:rPr lang="en-US" altLang="zh-CN" sz="2400" dirty="0">
                <a:latin typeface="Century" panose="02040604050505020304" pitchFamily="18" charset="0"/>
                <a:cs typeface="Calibri" panose="020F0502020204030204" pitchFamily="34" charset="0"/>
              </a:rPr>
              <a:t> Paul Weng</a:t>
            </a:r>
            <a:r>
              <a:rPr lang="en-US" altLang="zh-CN" sz="2400" baseline="30000" dirty="0">
                <a:latin typeface="Century" panose="02040604050505020304" pitchFamily="18" charset="0"/>
                <a:cs typeface="Calibri" panose="020F0502020204030204" pitchFamily="34" charset="0"/>
              </a:rPr>
              <a:t>3</a:t>
            </a:r>
            <a:r>
              <a:rPr lang="en-US" altLang="zh-CN" sz="2400" dirty="0">
                <a:latin typeface="Century" panose="02040604050505020304" pitchFamily="18" charset="0"/>
                <a:cs typeface="Calibri" panose="020F0502020204030204" pitchFamily="34" charset="0"/>
              </a:rPr>
              <a:t>, Han Gao</a:t>
            </a:r>
            <a:r>
              <a:rPr lang="en-US" altLang="zh-CN" sz="2400" baseline="30000" dirty="0">
                <a:latin typeface="Century" panose="02040604050505020304" pitchFamily="18" charset="0"/>
                <a:cs typeface="Calibri" panose="020F0502020204030204" pitchFamily="34" charset="0"/>
              </a:rPr>
              <a:t>2</a:t>
            </a:r>
            <a:r>
              <a:rPr lang="en-US" altLang="zh-CN" sz="2400" dirty="0">
                <a:latin typeface="Century" panose="02040604050505020304" pitchFamily="18" charset="0"/>
                <a:cs typeface="Calibri" panose="020F0502020204030204" pitchFamily="34" charset="0"/>
              </a:rPr>
              <a:t>, Guihai Chen</a:t>
            </a:r>
            <a:r>
              <a:rPr lang="en-US" altLang="zh-CN" sz="2400" baseline="30000" dirty="0">
                <a:latin typeface="Century" panose="02040604050505020304" pitchFamily="18" charset="0"/>
                <a:cs typeface="Calibri" panose="020F0502020204030204" pitchFamily="34" charset="0"/>
              </a:rPr>
              <a:t>1</a:t>
            </a:r>
            <a:endParaRPr lang="zh-CN" altLang="en-US" sz="2400" dirty="0">
              <a:latin typeface="Century" panose="02040604050505020304" pitchFamily="18" charset="0"/>
              <a:cs typeface="Calibri" panose="020F0502020204030204" pitchFamily="34" charset="0"/>
            </a:endParaRPr>
          </a:p>
        </p:txBody>
      </p:sp>
      <p:sp>
        <p:nvSpPr>
          <p:cNvPr id="12" name="文本框 11">
            <a:extLst>
              <a:ext uri="{FF2B5EF4-FFF2-40B4-BE49-F238E27FC236}">
                <a16:creationId xmlns:a16="http://schemas.microsoft.com/office/drawing/2014/main" id="{3E431443-5C5E-4D13-ABD9-1DF32B7CDBE7}"/>
              </a:ext>
            </a:extLst>
          </p:cNvPr>
          <p:cNvSpPr txBox="1"/>
          <p:nvPr/>
        </p:nvSpPr>
        <p:spPr>
          <a:xfrm>
            <a:off x="2125784" y="3259573"/>
            <a:ext cx="9198708" cy="1354217"/>
          </a:xfrm>
          <a:prstGeom prst="rect">
            <a:avLst/>
          </a:prstGeom>
          <a:noFill/>
        </p:spPr>
        <p:txBody>
          <a:bodyPr wrap="square" rtlCol="0">
            <a:spAutoFit/>
          </a:bodyPr>
          <a:lstStyle/>
          <a:p>
            <a:pPr algn="ctr">
              <a:spcBef>
                <a:spcPts val="600"/>
              </a:spcBef>
            </a:pPr>
            <a:r>
              <a:rPr lang="en-US" altLang="zh-CN" baseline="30000" dirty="0">
                <a:latin typeface="Century" panose="02040604050505020304" pitchFamily="18" charset="0"/>
                <a:cs typeface="Calibri" panose="020F0502020204030204" pitchFamily="34" charset="0"/>
              </a:rPr>
              <a:t>1</a:t>
            </a:r>
            <a:r>
              <a:rPr lang="en-US" altLang="zh-CN" dirty="0">
                <a:latin typeface="Century" panose="02040604050505020304" pitchFamily="18" charset="0"/>
                <a:cs typeface="Calibri" panose="020F0502020204030204" pitchFamily="34" charset="0"/>
              </a:rPr>
              <a:t>Shanghai Key Laboratory of Scalable Computing and Systems, Department of Computer Science and Engineering, Shanghai Jiao Tong University</a:t>
            </a:r>
          </a:p>
          <a:p>
            <a:pPr algn="ctr">
              <a:spcBef>
                <a:spcPts val="600"/>
              </a:spcBef>
            </a:pPr>
            <a:r>
              <a:rPr lang="en-US" altLang="zh-CN" baseline="30000" dirty="0">
                <a:latin typeface="Century" panose="02040604050505020304" pitchFamily="18" charset="0"/>
                <a:cs typeface="Calibri" panose="020F0502020204030204" pitchFamily="34" charset="0"/>
              </a:rPr>
              <a:t>2</a:t>
            </a:r>
            <a:r>
              <a:rPr lang="en-US" altLang="zh-CN" dirty="0">
                <a:latin typeface="Century" panose="02040604050505020304" pitchFamily="18" charset="0"/>
                <a:cs typeface="Calibri" panose="020F0502020204030204" pitchFamily="34" charset="0"/>
              </a:rPr>
              <a:t>WeChat, Tencent Inc.</a:t>
            </a:r>
          </a:p>
          <a:p>
            <a:pPr algn="ctr">
              <a:spcBef>
                <a:spcPts val="600"/>
              </a:spcBef>
            </a:pPr>
            <a:r>
              <a:rPr lang="en-US" altLang="zh-CN" baseline="30000" dirty="0">
                <a:latin typeface="Century" panose="02040604050505020304" pitchFamily="18" charset="0"/>
                <a:cs typeface="Calibri" panose="020F0502020204030204" pitchFamily="34" charset="0"/>
              </a:rPr>
              <a:t>3</a:t>
            </a:r>
            <a:r>
              <a:rPr lang="en-US" altLang="zh-CN" dirty="0">
                <a:latin typeface="Century" panose="02040604050505020304" pitchFamily="18" charset="0"/>
                <a:cs typeface="Calibri" panose="020F0502020204030204" pitchFamily="34" charset="0"/>
              </a:rPr>
              <a:t>UM-SJTU Joint Institute, Shanghai Jiao Tong University</a:t>
            </a:r>
            <a:endParaRPr lang="zh-CN" altLang="en-US" dirty="0">
              <a:latin typeface="Century" panose="02040604050505020304" pitchFamily="18" charset="0"/>
              <a:cs typeface="Calibri" panose="020F0502020204030204" pitchFamily="34" charset="0"/>
            </a:endParaRPr>
          </a:p>
        </p:txBody>
      </p:sp>
      <p:pic>
        <p:nvPicPr>
          <p:cNvPr id="13" name="图片 12">
            <a:extLst>
              <a:ext uri="{FF2B5EF4-FFF2-40B4-BE49-F238E27FC236}">
                <a16:creationId xmlns:a16="http://schemas.microsoft.com/office/drawing/2014/main" id="{255BAA6F-80F6-4857-9C19-893F04504C4A}"/>
              </a:ext>
            </a:extLst>
          </p:cNvPr>
          <p:cNvPicPr>
            <a:picLocks noChangeAspect="1"/>
          </p:cNvPicPr>
          <p:nvPr/>
        </p:nvPicPr>
        <p:blipFill>
          <a:blip r:embed="rId3"/>
          <a:stretch>
            <a:fillRect/>
          </a:stretch>
        </p:blipFill>
        <p:spPr>
          <a:xfrm>
            <a:off x="265815" y="5507791"/>
            <a:ext cx="3818597" cy="1080045"/>
          </a:xfrm>
          <a:prstGeom prst="rect">
            <a:avLst/>
          </a:prstGeom>
        </p:spPr>
      </p:pic>
      <p:pic>
        <p:nvPicPr>
          <p:cNvPr id="14" name="图片 13">
            <a:extLst>
              <a:ext uri="{FF2B5EF4-FFF2-40B4-BE49-F238E27FC236}">
                <a16:creationId xmlns:a16="http://schemas.microsoft.com/office/drawing/2014/main" id="{78348993-9FF1-4BF2-9054-D291EFAFCB57}"/>
              </a:ext>
            </a:extLst>
          </p:cNvPr>
          <p:cNvPicPr>
            <a:picLocks noChangeAspect="1"/>
          </p:cNvPicPr>
          <p:nvPr/>
        </p:nvPicPr>
        <p:blipFill>
          <a:blip r:embed="rId4"/>
          <a:stretch>
            <a:fillRect/>
          </a:stretch>
        </p:blipFill>
        <p:spPr>
          <a:xfrm>
            <a:off x="9437060" y="5411056"/>
            <a:ext cx="1962460" cy="1319775"/>
          </a:xfrm>
          <a:prstGeom prst="rect">
            <a:avLst/>
          </a:prstGeom>
        </p:spPr>
      </p:pic>
      <p:pic>
        <p:nvPicPr>
          <p:cNvPr id="17" name="图片 16">
            <a:extLst>
              <a:ext uri="{FF2B5EF4-FFF2-40B4-BE49-F238E27FC236}">
                <a16:creationId xmlns:a16="http://schemas.microsoft.com/office/drawing/2014/main" id="{9219DE9B-169F-4D4E-A417-5129564F985A}"/>
              </a:ext>
            </a:extLst>
          </p:cNvPr>
          <p:cNvPicPr>
            <a:picLocks noChangeAspect="1"/>
          </p:cNvPicPr>
          <p:nvPr/>
        </p:nvPicPr>
        <p:blipFill>
          <a:blip r:embed="rId5"/>
          <a:stretch>
            <a:fillRect/>
          </a:stretch>
        </p:blipFill>
        <p:spPr>
          <a:xfrm>
            <a:off x="4963023" y="5769529"/>
            <a:ext cx="3595426" cy="556568"/>
          </a:xfrm>
          <a:prstGeom prst="rect">
            <a:avLst/>
          </a:prstGeom>
        </p:spPr>
      </p:pic>
    </p:spTree>
    <p:extLst>
      <p:ext uri="{BB962C8B-B14F-4D97-AF65-F5344CB8AC3E}">
        <p14:creationId xmlns:p14="http://schemas.microsoft.com/office/powerpoint/2010/main" val="635877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Policy-Based Fusion Layer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5122" name="Picture 2">
            <a:extLst>
              <a:ext uri="{FF2B5EF4-FFF2-40B4-BE49-F238E27FC236}">
                <a16:creationId xmlns:a16="http://schemas.microsoft.com/office/drawing/2014/main" id="{067EF1A6-9686-4530-8E13-C45348DBB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26" y="1117525"/>
            <a:ext cx="3647910" cy="51704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3" name="Picture 3" descr="ss">
            <a:extLst>
              <a:ext uri="{FF2B5EF4-FFF2-40B4-BE49-F238E27FC236}">
                <a16:creationId xmlns:a16="http://schemas.microsoft.com/office/drawing/2014/main" id="{206B5E9E-737E-4CD5-A900-CFB4583F3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849" y="4356808"/>
            <a:ext cx="6132077" cy="8760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4" name="Picture 4" descr="pgamma">
            <a:extLst>
              <a:ext uri="{FF2B5EF4-FFF2-40B4-BE49-F238E27FC236}">
                <a16:creationId xmlns:a16="http://schemas.microsoft.com/office/drawing/2014/main" id="{0806F2F9-4F6F-4090-A719-8E182C8C9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707" y="3196174"/>
            <a:ext cx="3794675" cy="67801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5125" name="Picture 5" descr="egamma">
            <a:extLst>
              <a:ext uri="{FF2B5EF4-FFF2-40B4-BE49-F238E27FC236}">
                <a16:creationId xmlns:a16="http://schemas.microsoft.com/office/drawing/2014/main" id="{5340DB83-6B1C-4A7C-B1AA-DBCB3A2AD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7849" y="2244702"/>
            <a:ext cx="5370730" cy="3762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6" name="文本框 15">
            <a:extLst>
              <a:ext uri="{FF2B5EF4-FFF2-40B4-BE49-F238E27FC236}">
                <a16:creationId xmlns:a16="http://schemas.microsoft.com/office/drawing/2014/main" id="{215C4C77-B60F-4958-AB8A-F1B6A10F19DD}"/>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8/21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7062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Output Layer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6146" name="Picture 2">
            <a:extLst>
              <a:ext uri="{FF2B5EF4-FFF2-40B4-BE49-F238E27FC236}">
                <a16:creationId xmlns:a16="http://schemas.microsoft.com/office/drawing/2014/main" id="{86148016-84BF-4C65-BACA-A4C1E6D6E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07" y="1180390"/>
            <a:ext cx="3200173" cy="504689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 Box 3">
            <a:extLst>
              <a:ext uri="{FF2B5EF4-FFF2-40B4-BE49-F238E27FC236}">
                <a16:creationId xmlns:a16="http://schemas.microsoft.com/office/drawing/2014/main" id="{95B90BE6-BE8E-410E-8ECE-90B4674E9871}"/>
              </a:ext>
            </a:extLst>
          </p:cNvPr>
          <p:cNvSpPr txBox="1">
            <a:spLocks noChangeArrowheads="1"/>
          </p:cNvSpPr>
          <p:nvPr/>
        </p:nvSpPr>
        <p:spPr bwMode="auto">
          <a:xfrm>
            <a:off x="3869215" y="2968772"/>
            <a:ext cx="2403622" cy="52347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implicit feedback:</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 name="Text Box 4">
            <a:extLst>
              <a:ext uri="{FF2B5EF4-FFF2-40B4-BE49-F238E27FC236}">
                <a16:creationId xmlns:a16="http://schemas.microsoft.com/office/drawing/2014/main" id="{1B2D1EC5-A170-4FDA-B03A-00E08E090851}"/>
              </a:ext>
            </a:extLst>
          </p:cNvPr>
          <p:cNvSpPr txBox="1">
            <a:spLocks noChangeArrowheads="1"/>
          </p:cNvSpPr>
          <p:nvPr/>
        </p:nvSpPr>
        <p:spPr bwMode="auto">
          <a:xfrm>
            <a:off x="3869215" y="3849622"/>
            <a:ext cx="2403622" cy="40011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explicit feedback:</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5" name="Text Box 5">
            <a:extLst>
              <a:ext uri="{FF2B5EF4-FFF2-40B4-BE49-F238E27FC236}">
                <a16:creationId xmlns:a16="http://schemas.microsoft.com/office/drawing/2014/main" id="{743BDD48-3126-4B41-BB3E-7C3F3056E31F}"/>
              </a:ext>
            </a:extLst>
          </p:cNvPr>
          <p:cNvSpPr txBox="1">
            <a:spLocks noChangeArrowheads="1"/>
          </p:cNvSpPr>
          <p:nvPr/>
        </p:nvSpPr>
        <p:spPr bwMode="auto">
          <a:xfrm>
            <a:off x="3977076" y="1532567"/>
            <a:ext cx="7826994" cy="80042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0000"/>
                </a:solidFill>
                <a:latin typeface="Calibri" panose="020F0502020204030204" pitchFamily="34" charset="0"/>
                <a:ea typeface="宋体" panose="02010600030101010101" pitchFamily="2" charset="-122"/>
              </a:rPr>
              <a:t>A</a:t>
            </a: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 fully-connected layer without activation function</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6150" name="Picture 6" descr="L11">
            <a:extLst>
              <a:ext uri="{FF2B5EF4-FFF2-40B4-BE49-F238E27FC236}">
                <a16:creationId xmlns:a16="http://schemas.microsoft.com/office/drawing/2014/main" id="{88C39B7D-17DC-419E-8E55-6E66AF7D0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386" y="3047122"/>
            <a:ext cx="5273203" cy="55342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6151" name="Picture 7" descr="L1">
            <a:extLst>
              <a:ext uri="{FF2B5EF4-FFF2-40B4-BE49-F238E27FC236}">
                <a16:creationId xmlns:a16="http://schemas.microsoft.com/office/drawing/2014/main" id="{B35295A8-0675-4365-BDFF-B709A475B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9386" y="3927469"/>
            <a:ext cx="2870200" cy="6445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9" name="文本框 18">
            <a:extLst>
              <a:ext uri="{FF2B5EF4-FFF2-40B4-BE49-F238E27FC236}">
                <a16:creationId xmlns:a16="http://schemas.microsoft.com/office/drawing/2014/main" id="{54878FFF-D547-42DE-BDF3-0534F88C81F3}"/>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9/21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411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Training</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7" name="矩形: 圆角 6">
            <a:extLst>
              <a:ext uri="{FF2B5EF4-FFF2-40B4-BE49-F238E27FC236}">
                <a16:creationId xmlns:a16="http://schemas.microsoft.com/office/drawing/2014/main" id="{2ED11272-5400-4C84-9D4E-F43C8062FB56}"/>
              </a:ext>
            </a:extLst>
          </p:cNvPr>
          <p:cNvSpPr/>
          <p:nvPr/>
        </p:nvSpPr>
        <p:spPr>
          <a:xfrm>
            <a:off x="408908" y="1282284"/>
            <a:ext cx="3874857" cy="9112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a:extLst>
              <a:ext uri="{FF2B5EF4-FFF2-40B4-BE49-F238E27FC236}">
                <a16:creationId xmlns:a16="http://schemas.microsoft.com/office/drawing/2014/main" id="{743BDD48-3126-4B41-BB3E-7C3F3056E31F}"/>
              </a:ext>
            </a:extLst>
          </p:cNvPr>
          <p:cNvSpPr txBox="1">
            <a:spLocks noChangeArrowheads="1"/>
          </p:cNvSpPr>
          <p:nvPr/>
        </p:nvSpPr>
        <p:spPr bwMode="auto">
          <a:xfrm>
            <a:off x="595782" y="1422664"/>
            <a:ext cx="3806356"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a:solidFill>
                  <a:schemeClr val="bg1"/>
                </a:solidFill>
                <a:latin typeface="Calibri" panose="020F0502020204030204" pitchFamily="34" charset="0"/>
                <a:ea typeface="宋体" panose="02010600030101010101" pitchFamily="2" charset="-122"/>
              </a:rPr>
              <a:t>Mini-Batch &amp; Sampling</a:t>
            </a:r>
            <a:endParaRPr kumimoji="0" lang="zh-CN" altLang="zh-CN" sz="2000" b="1" i="0" u="none" strike="noStrike" cap="none" normalizeH="0" baseline="0" dirty="0">
              <a:ln>
                <a:noFill/>
              </a:ln>
              <a:solidFill>
                <a:schemeClr val="bg1"/>
              </a:solidFill>
              <a:effectLst/>
              <a:latin typeface="Arial" panose="020B0604020202020204" pitchFamily="34" charset="0"/>
            </a:endParaRPr>
          </a:p>
        </p:txBody>
      </p:sp>
      <p:sp>
        <p:nvSpPr>
          <p:cNvPr id="33"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61117" y="1554777"/>
            <a:ext cx="4933121"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i="1" dirty="0">
                <a:latin typeface="Arial" panose="020B0604020202020204" pitchFamily="34" charset="0"/>
              </a:rPr>
              <a:t>B</a:t>
            </a:r>
            <a:r>
              <a:rPr lang="en-US" altLang="zh-CN" sz="2000" dirty="0">
                <a:latin typeface="Arial" panose="020B0604020202020204" pitchFamily="34" charset="0"/>
              </a:rPr>
              <a:t>             interaction pairs for each training </a:t>
            </a:r>
            <a:endParaRPr lang="zh-CN" altLang="zh-CN" sz="2000" dirty="0">
              <a:latin typeface="Arial" panose="020B0604020202020204" pitchFamily="34" charset="0"/>
            </a:endParaRPr>
          </a:p>
        </p:txBody>
      </p:sp>
      <p:sp>
        <p:nvSpPr>
          <p:cNvPr id="3"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1102809" y="3120643"/>
            <a:ext cx="3359862"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Sample neighbored nodes</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8" name="Text Box 10">
            <a:extLst>
              <a:ext uri="{FF2B5EF4-FFF2-40B4-BE49-F238E27FC236}">
                <a16:creationId xmlns:a16="http://schemas.microsoft.com/office/drawing/2014/main" id="{731D0195-B2A0-481B-B392-350F84DB4E99}"/>
              </a:ext>
            </a:extLst>
          </p:cNvPr>
          <p:cNvSpPr txBox="1">
            <a:spLocks noChangeArrowheads="1"/>
          </p:cNvSpPr>
          <p:nvPr/>
        </p:nvSpPr>
        <p:spPr bwMode="auto">
          <a:xfrm>
            <a:off x="1102809" y="3778544"/>
            <a:ext cx="3563974" cy="41923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Truncate</a:t>
            </a:r>
            <a:r>
              <a:rPr kumimoji="0" lang="en-US" altLang="zh-CN" sz="2000" b="0" i="0" u="none" strike="noStrike" cap="none" normalizeH="0" dirty="0">
                <a:ln>
                  <a:noFill/>
                </a:ln>
                <a:solidFill>
                  <a:srgbClr val="000000"/>
                </a:solidFill>
                <a:effectLst/>
                <a:latin typeface="UD Digi Kyokasho NP-B" panose="02020700000000000000" pitchFamily="18" charset="-128"/>
                <a:ea typeface="宋体" panose="02010600030101010101" pitchFamily="2" charset="-122"/>
              </a:rPr>
              <a:t> history sequence</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3" name="文本框 22">
            <a:extLst>
              <a:ext uri="{FF2B5EF4-FFF2-40B4-BE49-F238E27FC236}">
                <a16:creationId xmlns:a16="http://schemas.microsoft.com/office/drawing/2014/main" id="{20C9EDEE-2D1F-4028-A359-662DD728D5C0}"/>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12/21</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2" name="图片 1"/>
          <p:cNvPicPr>
            <a:picLocks noChangeAspect="1"/>
          </p:cNvPicPr>
          <p:nvPr/>
        </p:nvPicPr>
        <p:blipFill>
          <a:blip r:embed="rId3"/>
          <a:stretch>
            <a:fillRect/>
          </a:stretch>
        </p:blipFill>
        <p:spPr>
          <a:xfrm>
            <a:off x="5188909" y="1571906"/>
            <a:ext cx="584421" cy="371061"/>
          </a:xfrm>
          <a:prstGeom prst="rect">
            <a:avLst/>
          </a:prstGeom>
        </p:spPr>
      </p:pic>
      <p:sp>
        <p:nvSpPr>
          <p:cNvPr id="24"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41239" y="3129146"/>
            <a:ext cx="6821349"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Uniformly</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sample </a:t>
            </a:r>
            <a:r>
              <a:rPr kumimoji="0" lang="en-US" altLang="zh-CN" sz="2000" i="1"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F</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neighbored nodes for each user and item</a:t>
            </a:r>
            <a:endParaRPr kumimoji="0" lang="zh-CN" altLang="zh-CN" sz="2000" u="none" strike="noStrike" cap="none" normalizeH="0" baseline="0" dirty="0">
              <a:ln>
                <a:noFill/>
              </a:ln>
              <a:solidFill>
                <a:schemeClr val="tx1"/>
              </a:solidFill>
              <a:effectLst/>
              <a:latin typeface="Arial" panose="020B0604020202020204" pitchFamily="34" charset="0"/>
            </a:endParaRPr>
          </a:p>
        </p:txBody>
      </p:sp>
      <p:pic>
        <p:nvPicPr>
          <p:cNvPr id="9" name="图片 8"/>
          <p:cNvPicPr>
            <a:picLocks noChangeAspect="1"/>
          </p:cNvPicPr>
          <p:nvPr/>
        </p:nvPicPr>
        <p:blipFill>
          <a:blip r:embed="rId4"/>
          <a:stretch>
            <a:fillRect/>
          </a:stretch>
        </p:blipFill>
        <p:spPr>
          <a:xfrm>
            <a:off x="4861117" y="2073633"/>
            <a:ext cx="734613" cy="353179"/>
          </a:xfrm>
          <a:prstGeom prst="rect">
            <a:avLst/>
          </a:prstGeom>
        </p:spPr>
      </p:pic>
      <p:pic>
        <p:nvPicPr>
          <p:cNvPr id="10" name="图片 9"/>
          <p:cNvPicPr>
            <a:picLocks noChangeAspect="1"/>
          </p:cNvPicPr>
          <p:nvPr/>
        </p:nvPicPr>
        <p:blipFill>
          <a:blip r:embed="rId5"/>
          <a:stretch>
            <a:fillRect/>
          </a:stretch>
        </p:blipFill>
        <p:spPr>
          <a:xfrm>
            <a:off x="5804466" y="2097141"/>
            <a:ext cx="655674" cy="391805"/>
          </a:xfrm>
          <a:prstGeom prst="rect">
            <a:avLst/>
          </a:prstGeom>
        </p:spPr>
      </p:pic>
      <p:pic>
        <p:nvPicPr>
          <p:cNvPr id="11" name="图片 10"/>
          <p:cNvPicPr>
            <a:picLocks noChangeAspect="1"/>
          </p:cNvPicPr>
          <p:nvPr/>
        </p:nvPicPr>
        <p:blipFill>
          <a:blip r:embed="rId6"/>
          <a:stretch>
            <a:fillRect/>
          </a:stretch>
        </p:blipFill>
        <p:spPr>
          <a:xfrm>
            <a:off x="4895419" y="2579372"/>
            <a:ext cx="648677" cy="348751"/>
          </a:xfrm>
          <a:prstGeom prst="rect">
            <a:avLst/>
          </a:prstGeom>
        </p:spPr>
      </p:pic>
      <p:pic>
        <p:nvPicPr>
          <p:cNvPr id="12" name="图片 11"/>
          <p:cNvPicPr>
            <a:picLocks noChangeAspect="1"/>
          </p:cNvPicPr>
          <p:nvPr/>
        </p:nvPicPr>
        <p:blipFill>
          <a:blip r:embed="rId7"/>
          <a:stretch>
            <a:fillRect/>
          </a:stretch>
        </p:blipFill>
        <p:spPr>
          <a:xfrm>
            <a:off x="5773330" y="2579372"/>
            <a:ext cx="683552" cy="369676"/>
          </a:xfrm>
          <a:prstGeom prst="rect">
            <a:avLst/>
          </a:prstGeom>
        </p:spPr>
      </p:pic>
      <p:sp>
        <p:nvSpPr>
          <p:cNvPr id="29"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729469" y="2097033"/>
            <a:ext cx="4243332" cy="39191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dirty="0">
                <a:latin typeface="Arial" panose="020B0604020202020204" pitchFamily="34" charset="0"/>
              </a:rPr>
              <a:t>Neighbored nodes for user and item</a:t>
            </a:r>
            <a:endParaRPr lang="zh-CN" altLang="zh-CN" sz="2000" dirty="0">
              <a:latin typeface="Arial" panose="020B0604020202020204" pitchFamily="34" charset="0"/>
            </a:endParaRPr>
          </a:p>
        </p:txBody>
      </p:sp>
      <p:sp>
        <p:nvSpPr>
          <p:cNvPr id="3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729469" y="2557418"/>
            <a:ext cx="4243332" cy="39191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dirty="0">
                <a:latin typeface="Arial" panose="020B0604020202020204" pitchFamily="34" charset="0"/>
              </a:rPr>
              <a:t>History sequence for user and item</a:t>
            </a:r>
            <a:endParaRPr lang="zh-CN" altLang="zh-CN" sz="2000" dirty="0">
              <a:latin typeface="Arial" panose="020B0604020202020204" pitchFamily="34" charset="0"/>
            </a:endParaRPr>
          </a:p>
        </p:txBody>
      </p:sp>
      <p:sp>
        <p:nvSpPr>
          <p:cNvPr id="31"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39300" y="3778544"/>
            <a:ext cx="6821349"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Truncate</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recent </a:t>
            </a:r>
            <a:r>
              <a:rPr lang="en-US" altLang="zh-CN" sz="2000" i="1" dirty="0">
                <a:latin typeface="Cambria Math" panose="02040503050406030204" pitchFamily="18" charset="0"/>
                <a:ea typeface="Cambria Math" panose="02040503050406030204" pitchFamily="18" charset="0"/>
                <a:cs typeface="Arial" panose="020B0604020202020204" pitchFamily="34" charset="0"/>
              </a:rPr>
              <a:t>C</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clicked items for each user</a:t>
            </a:r>
            <a:endParaRPr kumimoji="0" lang="zh-CN" altLang="zh-CN" sz="2000" u="none" strike="noStrike" cap="none" normalizeH="0" baseline="0" dirty="0">
              <a:ln>
                <a:noFill/>
              </a:ln>
              <a:solidFill>
                <a:schemeClr val="tx1"/>
              </a:solidFill>
              <a:effectLst/>
              <a:latin typeface="Arial" panose="020B0604020202020204" pitchFamily="34" charset="0"/>
            </a:endParaRPr>
          </a:p>
        </p:txBody>
      </p:sp>
      <p:sp>
        <p:nvSpPr>
          <p:cNvPr id="32"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39300" y="4265488"/>
            <a:ext cx="6821349"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Truncate</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recent </a:t>
            </a:r>
            <a:r>
              <a:rPr lang="en-US" altLang="zh-CN" sz="2000" i="1" dirty="0">
                <a:latin typeface="Cambria Math" panose="02040503050406030204" pitchFamily="18" charset="0"/>
                <a:ea typeface="Cambria Math" panose="02040503050406030204" pitchFamily="18" charset="0"/>
                <a:cs typeface="Arial" panose="020B0604020202020204" pitchFamily="34" charset="0"/>
              </a:rPr>
              <a:t>C</a:t>
            </a:r>
            <a:r>
              <a:rPr kumimoji="0" lang="en-US" altLang="zh-CN" sz="200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infected users for each item</a:t>
            </a:r>
            <a:endParaRPr kumimoji="0" lang="zh-CN" altLang="zh-CN" sz="2000" u="none" strike="noStrike" cap="none" normalizeH="0" baseline="0" dirty="0">
              <a:ln>
                <a:noFill/>
              </a:ln>
              <a:solidFill>
                <a:schemeClr val="tx1"/>
              </a:solidFill>
              <a:effectLst/>
              <a:latin typeface="Arial" panose="020B0604020202020204" pitchFamily="34" charset="0"/>
            </a:endParaRPr>
          </a:p>
        </p:txBody>
      </p:sp>
      <p:pic>
        <p:nvPicPr>
          <p:cNvPr id="35" name="图片 34"/>
          <p:cNvPicPr>
            <a:picLocks noChangeAspect="1"/>
          </p:cNvPicPr>
          <p:nvPr/>
        </p:nvPicPr>
        <p:blipFill>
          <a:blip r:embed="rId4"/>
          <a:stretch>
            <a:fillRect/>
          </a:stretch>
        </p:blipFill>
        <p:spPr>
          <a:xfrm>
            <a:off x="4861117" y="4889251"/>
            <a:ext cx="734613" cy="353179"/>
          </a:xfrm>
          <a:prstGeom prst="rect">
            <a:avLst/>
          </a:prstGeom>
        </p:spPr>
      </p:pic>
      <p:pic>
        <p:nvPicPr>
          <p:cNvPr id="36" name="图片 35"/>
          <p:cNvPicPr>
            <a:picLocks noChangeAspect="1"/>
          </p:cNvPicPr>
          <p:nvPr/>
        </p:nvPicPr>
        <p:blipFill>
          <a:blip r:embed="rId5"/>
          <a:stretch>
            <a:fillRect/>
          </a:stretch>
        </p:blipFill>
        <p:spPr>
          <a:xfrm>
            <a:off x="5804466" y="4912759"/>
            <a:ext cx="655674" cy="391805"/>
          </a:xfrm>
          <a:prstGeom prst="rect">
            <a:avLst/>
          </a:prstGeom>
        </p:spPr>
      </p:pic>
      <p:pic>
        <p:nvPicPr>
          <p:cNvPr id="37" name="图片 36"/>
          <p:cNvPicPr>
            <a:picLocks noChangeAspect="1"/>
          </p:cNvPicPr>
          <p:nvPr/>
        </p:nvPicPr>
        <p:blipFill>
          <a:blip r:embed="rId6"/>
          <a:stretch>
            <a:fillRect/>
          </a:stretch>
        </p:blipFill>
        <p:spPr>
          <a:xfrm>
            <a:off x="4839300" y="5405997"/>
            <a:ext cx="648677" cy="348751"/>
          </a:xfrm>
          <a:prstGeom prst="rect">
            <a:avLst/>
          </a:prstGeom>
        </p:spPr>
      </p:pic>
      <p:pic>
        <p:nvPicPr>
          <p:cNvPr id="38" name="图片 37"/>
          <p:cNvPicPr>
            <a:picLocks noChangeAspect="1"/>
          </p:cNvPicPr>
          <p:nvPr/>
        </p:nvPicPr>
        <p:blipFill>
          <a:blip r:embed="rId7"/>
          <a:stretch>
            <a:fillRect/>
          </a:stretch>
        </p:blipFill>
        <p:spPr>
          <a:xfrm>
            <a:off x="5717211" y="5405997"/>
            <a:ext cx="683552" cy="369676"/>
          </a:xfrm>
          <a:prstGeom prst="rect">
            <a:avLst/>
          </a:prstGeom>
        </p:spPr>
      </p:pic>
      <p:sp>
        <p:nvSpPr>
          <p:cNvPr id="39"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729470" y="4895572"/>
            <a:ext cx="4074366"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Size </a:t>
            </a:r>
            <a:r>
              <a:rPr lang="en-US" altLang="zh-CN" sz="2000" i="1" dirty="0">
                <a:latin typeface="Cambria Math" panose="02040503050406030204" pitchFamily="18" charset="0"/>
                <a:ea typeface="Cambria Math" panose="02040503050406030204" pitchFamily="18" charset="0"/>
                <a:cs typeface="Arial" panose="020B0604020202020204" pitchFamily="34" charset="0"/>
              </a:rPr>
              <a:t>B × F  </a:t>
            </a:r>
            <a:r>
              <a:rPr lang="en-US" altLang="zh-CN" sz="2000" dirty="0">
                <a:latin typeface="Cambria Math" panose="02040503050406030204" pitchFamily="18" charset="0"/>
                <a:ea typeface="Cambria Math" panose="02040503050406030204" pitchFamily="18" charset="0"/>
                <a:cs typeface="Arial" panose="020B0604020202020204" pitchFamily="34" charset="0"/>
              </a:rPr>
              <a:t>for one batch</a:t>
            </a: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t>
            </a:r>
            <a:endParaRPr kumimoji="0" lang="zh-CN" altLang="zh-CN" sz="2000" u="none" strike="noStrike" cap="none" normalizeH="0" baseline="0" dirty="0">
              <a:ln>
                <a:noFill/>
              </a:ln>
              <a:solidFill>
                <a:schemeClr val="tx1"/>
              </a:solidFill>
              <a:effectLst/>
              <a:latin typeface="Arial" panose="020B0604020202020204" pitchFamily="34" charset="0"/>
            </a:endParaRPr>
          </a:p>
        </p:txBody>
      </p:sp>
      <p:sp>
        <p:nvSpPr>
          <p:cNvPr id="4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729469" y="5376877"/>
            <a:ext cx="4074366" cy="4069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kumimoji="0" lang="en-US" altLang="zh-CN" sz="200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Size </a:t>
            </a:r>
            <a:r>
              <a:rPr lang="en-US" altLang="zh-CN" sz="2000" i="1" dirty="0">
                <a:latin typeface="Cambria Math" panose="02040503050406030204" pitchFamily="18" charset="0"/>
                <a:ea typeface="Cambria Math" panose="02040503050406030204" pitchFamily="18" charset="0"/>
                <a:cs typeface="Arial" panose="020B0604020202020204" pitchFamily="34" charset="0"/>
              </a:rPr>
              <a:t>B × F</a:t>
            </a:r>
            <a:r>
              <a:rPr kumimoji="0" lang="en-US" altLang="zh-CN" sz="200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t>
            </a:r>
            <a:r>
              <a:rPr lang="en-US" altLang="zh-CN" sz="2000" i="1" dirty="0">
                <a:latin typeface="Cambria Math" panose="02040503050406030204" pitchFamily="18" charset="0"/>
                <a:ea typeface="Cambria Math" panose="02040503050406030204" pitchFamily="18" charset="0"/>
                <a:cs typeface="Arial" panose="020B0604020202020204" pitchFamily="34" charset="0"/>
              </a:rPr>
              <a:t>× C  </a:t>
            </a:r>
            <a:r>
              <a:rPr lang="en-US" altLang="zh-CN" sz="2000" dirty="0">
                <a:latin typeface="Cambria Math" panose="02040503050406030204" pitchFamily="18" charset="0"/>
                <a:ea typeface="Cambria Math" panose="02040503050406030204" pitchFamily="18" charset="0"/>
                <a:cs typeface="Arial" panose="020B0604020202020204" pitchFamily="34" charset="0"/>
              </a:rPr>
              <a:t>for one batch</a:t>
            </a:r>
            <a:endParaRPr kumimoji="0" lang="zh-CN" altLang="zh-CN" sz="200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447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Training</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7" name="矩形: 圆角 6">
            <a:extLst>
              <a:ext uri="{FF2B5EF4-FFF2-40B4-BE49-F238E27FC236}">
                <a16:creationId xmlns:a16="http://schemas.microsoft.com/office/drawing/2014/main" id="{2ED11272-5400-4C84-9D4E-F43C8062FB56}"/>
              </a:ext>
            </a:extLst>
          </p:cNvPr>
          <p:cNvSpPr/>
          <p:nvPr/>
        </p:nvSpPr>
        <p:spPr>
          <a:xfrm>
            <a:off x="453786" y="1215801"/>
            <a:ext cx="5742044" cy="9112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a:extLst>
              <a:ext uri="{FF2B5EF4-FFF2-40B4-BE49-F238E27FC236}">
                <a16:creationId xmlns:a16="http://schemas.microsoft.com/office/drawing/2014/main" id="{743BDD48-3126-4B41-BB3E-7C3F3056E31F}"/>
              </a:ext>
            </a:extLst>
          </p:cNvPr>
          <p:cNvSpPr txBox="1">
            <a:spLocks noChangeArrowheads="1"/>
          </p:cNvSpPr>
          <p:nvPr/>
        </p:nvSpPr>
        <p:spPr bwMode="auto">
          <a:xfrm>
            <a:off x="640659" y="1356181"/>
            <a:ext cx="6090443" cy="91122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a:solidFill>
                  <a:schemeClr val="bg1"/>
                </a:solidFill>
                <a:latin typeface="Calibri" panose="020F0502020204030204" pitchFamily="34" charset="0"/>
                <a:ea typeface="宋体" panose="02010600030101010101" pitchFamily="2" charset="-122"/>
              </a:rPr>
              <a:t>Local-Graph Aware Regularization</a:t>
            </a:r>
            <a:endParaRPr kumimoji="0" lang="zh-CN" altLang="zh-CN" sz="2000" b="1" i="0" u="none" strike="noStrike" cap="none" normalizeH="0" baseline="0" dirty="0">
              <a:ln>
                <a:noFill/>
              </a:ln>
              <a:solidFill>
                <a:schemeClr val="bg1"/>
              </a:solidFill>
              <a:effectLst/>
              <a:latin typeface="Arial" panose="020B0604020202020204" pitchFamily="34" charset="0"/>
            </a:endParaRPr>
          </a:p>
        </p:txBody>
      </p:sp>
      <p:pic>
        <p:nvPicPr>
          <p:cNvPr id="8195" name="Picture 3" descr="l22">
            <a:extLst>
              <a:ext uri="{FF2B5EF4-FFF2-40B4-BE49-F238E27FC236}">
                <a16:creationId xmlns:a16="http://schemas.microsoft.com/office/drawing/2014/main" id="{3472EF9F-6A5F-4EB4-9A98-D902049C2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164" y="4251809"/>
            <a:ext cx="4561020" cy="69261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196" name="Picture 4" descr="L2">
            <a:extLst>
              <a:ext uri="{FF2B5EF4-FFF2-40B4-BE49-F238E27FC236}">
                <a16:creationId xmlns:a16="http://schemas.microsoft.com/office/drawing/2014/main" id="{7A7B84FF-9240-42DE-AA4E-9BCDB3560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9560" y="3432929"/>
            <a:ext cx="5977622" cy="6730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8197" name="Picture 5" descr="L20">
            <a:extLst>
              <a:ext uri="{FF2B5EF4-FFF2-40B4-BE49-F238E27FC236}">
                <a16:creationId xmlns:a16="http://schemas.microsoft.com/office/drawing/2014/main" id="{5409C1FC-5D3D-4410-8212-8AD6C70DB33E}"/>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841318" y="2397911"/>
            <a:ext cx="4189446" cy="49911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9" name="Text Box 6">
            <a:extLst>
              <a:ext uri="{FF2B5EF4-FFF2-40B4-BE49-F238E27FC236}">
                <a16:creationId xmlns:a16="http://schemas.microsoft.com/office/drawing/2014/main" id="{25321168-7012-47B1-AC11-83C4F63CA3AD}"/>
              </a:ext>
            </a:extLst>
          </p:cNvPr>
          <p:cNvSpPr txBox="1">
            <a:spLocks noChangeArrowheads="1"/>
          </p:cNvSpPr>
          <p:nvPr/>
        </p:nvSpPr>
        <p:spPr bwMode="auto">
          <a:xfrm>
            <a:off x="882402" y="2259760"/>
            <a:ext cx="4068763" cy="113480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L1 regularization</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0" name="Text Box 7">
            <a:extLst>
              <a:ext uri="{FF2B5EF4-FFF2-40B4-BE49-F238E27FC236}">
                <a16:creationId xmlns:a16="http://schemas.microsoft.com/office/drawing/2014/main" id="{7298FF01-9AA5-4A1C-882E-459A846741A0}"/>
              </a:ext>
            </a:extLst>
          </p:cNvPr>
          <p:cNvSpPr txBox="1">
            <a:spLocks noChangeArrowheads="1"/>
          </p:cNvSpPr>
          <p:nvPr/>
        </p:nvSpPr>
        <p:spPr bwMode="auto">
          <a:xfrm>
            <a:off x="882401" y="5334368"/>
            <a:ext cx="4068763" cy="92551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final loss function</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8200" name="Picture 8" descr="L">
            <a:extLst>
              <a:ext uri="{FF2B5EF4-FFF2-40B4-BE49-F238E27FC236}">
                <a16:creationId xmlns:a16="http://schemas.microsoft.com/office/drawing/2014/main" id="{A902FFF8-75D9-4AA1-9FD0-7F0D9A55FD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092" y="5419024"/>
            <a:ext cx="1909748" cy="29650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2" name="图形 11" descr="线箭头: 直">
            <a:extLst>
              <a:ext uri="{FF2B5EF4-FFF2-40B4-BE49-F238E27FC236}">
                <a16:creationId xmlns:a16="http://schemas.microsoft.com/office/drawing/2014/main" id="{F152F185-8810-474F-93A9-37AF7CB20EA6}"/>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6693560" y="2612435"/>
            <a:ext cx="484962" cy="937833"/>
          </a:xfrm>
          <a:prstGeom prst="rect">
            <a:avLst/>
          </a:prstGeom>
        </p:spPr>
      </p:pic>
      <p:sp>
        <p:nvSpPr>
          <p:cNvPr id="20" name="文本框 19">
            <a:extLst>
              <a:ext uri="{FF2B5EF4-FFF2-40B4-BE49-F238E27FC236}">
                <a16:creationId xmlns:a16="http://schemas.microsoft.com/office/drawing/2014/main" id="{32F89914-3472-4898-AEE1-309A6821A87E}"/>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10/21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809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Training</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7" name="矩形: 圆角 6">
            <a:extLst>
              <a:ext uri="{FF2B5EF4-FFF2-40B4-BE49-F238E27FC236}">
                <a16:creationId xmlns:a16="http://schemas.microsoft.com/office/drawing/2014/main" id="{2ED11272-5400-4C84-9D4E-F43C8062FB56}"/>
              </a:ext>
            </a:extLst>
          </p:cNvPr>
          <p:cNvSpPr/>
          <p:nvPr/>
        </p:nvSpPr>
        <p:spPr>
          <a:xfrm>
            <a:off x="408908" y="1282284"/>
            <a:ext cx="2758971" cy="9112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 Box 5">
            <a:extLst>
              <a:ext uri="{FF2B5EF4-FFF2-40B4-BE49-F238E27FC236}">
                <a16:creationId xmlns:a16="http://schemas.microsoft.com/office/drawing/2014/main" id="{743BDD48-3126-4B41-BB3E-7C3F3056E31F}"/>
              </a:ext>
            </a:extLst>
          </p:cNvPr>
          <p:cNvSpPr txBox="1">
            <a:spLocks noChangeArrowheads="1"/>
          </p:cNvSpPr>
          <p:nvPr/>
        </p:nvSpPr>
        <p:spPr bwMode="auto">
          <a:xfrm>
            <a:off x="595782" y="1422664"/>
            <a:ext cx="2685961"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b="1" dirty="0">
                <a:solidFill>
                  <a:schemeClr val="bg1"/>
                </a:solidFill>
                <a:latin typeface="Calibri" panose="020F0502020204030204" pitchFamily="34" charset="0"/>
                <a:ea typeface="宋体" panose="02010600030101010101" pitchFamily="2" charset="-122"/>
              </a:rPr>
              <a:t>Policy Gradient</a:t>
            </a:r>
            <a:endParaRPr kumimoji="0" lang="zh-CN" altLang="zh-CN" sz="2000" b="1" i="0" u="none" strike="noStrike" cap="none" normalizeH="0" baseline="0" dirty="0">
              <a:ln>
                <a:noFill/>
              </a:ln>
              <a:solidFill>
                <a:schemeClr val="bg1"/>
              </a:solidFill>
              <a:effectLst/>
              <a:latin typeface="Arial" panose="020B0604020202020204" pitchFamily="34" charset="0"/>
            </a:endParaRPr>
          </a:p>
        </p:txBody>
      </p:sp>
      <p:pic>
        <p:nvPicPr>
          <p:cNvPr id="9218" name="Picture 2" descr="Nabla1">
            <a:extLst>
              <a:ext uri="{FF2B5EF4-FFF2-40B4-BE49-F238E27FC236}">
                <a16:creationId xmlns:a16="http://schemas.microsoft.com/office/drawing/2014/main" id="{F26FDA49-824C-47AD-B7F3-D833A5C4B74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011713" y="4691651"/>
            <a:ext cx="3269632" cy="32190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219" name="Picture 3" descr="Exp">
            <a:extLst>
              <a:ext uri="{FF2B5EF4-FFF2-40B4-BE49-F238E27FC236}">
                <a16:creationId xmlns:a16="http://schemas.microsoft.com/office/drawing/2014/main" id="{DC8D8F1B-147E-4737-835D-1BB82098D37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032640" y="3902994"/>
            <a:ext cx="2947679" cy="34769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220" name="Picture 4" descr="pl">
            <a:extLst>
              <a:ext uri="{FF2B5EF4-FFF2-40B4-BE49-F238E27FC236}">
                <a16:creationId xmlns:a16="http://schemas.microsoft.com/office/drawing/2014/main" id="{F38BEA5F-9E27-4507-A02D-AC9CC7DBE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3977" y="1620033"/>
            <a:ext cx="1445843" cy="30838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221" name="Picture 5" descr="14">
            <a:extLst>
              <a:ext uri="{FF2B5EF4-FFF2-40B4-BE49-F238E27FC236}">
                <a16:creationId xmlns:a16="http://schemas.microsoft.com/office/drawing/2014/main" id="{12F74C2B-973A-4D13-B522-4092F025886A}"/>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067949" y="5223345"/>
            <a:ext cx="3663287" cy="61448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222" name="Picture 6" descr="gamma">
            <a:extLst>
              <a:ext uri="{FF2B5EF4-FFF2-40B4-BE49-F238E27FC236}">
                <a16:creationId xmlns:a16="http://schemas.microsoft.com/office/drawing/2014/main" id="{014C116F-08C7-49F3-ABCE-4CC947F572C6}"/>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895136" y="2396328"/>
            <a:ext cx="2647422" cy="26492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224" name="Picture 8" descr="R (2)">
            <a:extLst>
              <a:ext uri="{FF2B5EF4-FFF2-40B4-BE49-F238E27FC236}">
                <a16:creationId xmlns:a16="http://schemas.microsoft.com/office/drawing/2014/main" id="{E94C8494-1DFF-4F11-B7CF-03ACAE257B76}"/>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5040231" y="3151838"/>
            <a:ext cx="2486851" cy="2993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3"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5040231" y="1579772"/>
            <a:ext cx="2345899" cy="38837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l-</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th</a:t>
            </a:r>
            <a:r>
              <a:rPr kumimoji="0" lang="en-US" altLang="zh-CN" sz="2000" b="0" i="0" u="none" strike="noStrike" cap="none" normalizeH="0" baseline="0" dirty="0">
                <a:ln>
                  <a:noFill/>
                </a:ln>
                <a:solidFill>
                  <a:schemeClr val="tx1"/>
                </a:solidFill>
                <a:effectLst/>
                <a:latin typeface="Arial" panose="020B0604020202020204" pitchFamily="34" charset="0"/>
              </a:rPr>
              <a:t> policy network</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4" name="Text Box 3">
            <a:extLst>
              <a:ext uri="{FF2B5EF4-FFF2-40B4-BE49-F238E27FC236}">
                <a16:creationId xmlns:a16="http://schemas.microsoft.com/office/drawing/2014/main" id="{F1FB328B-D80C-4F8C-BCC7-4FBEE0982FA2}"/>
              </a:ext>
            </a:extLst>
          </p:cNvPr>
          <p:cNvSpPr txBox="1">
            <a:spLocks noChangeArrowheads="1"/>
          </p:cNvSpPr>
          <p:nvPr/>
        </p:nvSpPr>
        <p:spPr bwMode="auto">
          <a:xfrm>
            <a:off x="5005522" y="2331390"/>
            <a:ext cx="1052346" cy="49548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000" dirty="0">
                <a:latin typeface="Arial" panose="020B0604020202020204" pitchFamily="34" charset="0"/>
              </a:rPr>
              <a:t>draw</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725121" y="3864845"/>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maximize the expected reward</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8" name="Text Box 10">
            <a:extLst>
              <a:ext uri="{FF2B5EF4-FFF2-40B4-BE49-F238E27FC236}">
                <a16:creationId xmlns:a16="http://schemas.microsoft.com/office/drawing/2014/main" id="{731D0195-B2A0-481B-B392-350F84DB4E99}"/>
              </a:ext>
            </a:extLst>
          </p:cNvPr>
          <p:cNvSpPr txBox="1">
            <a:spLocks noChangeArrowheads="1"/>
          </p:cNvSpPr>
          <p:nvPr/>
        </p:nvSpPr>
        <p:spPr bwMode="auto">
          <a:xfrm>
            <a:off x="1435410" y="4629839"/>
            <a:ext cx="3114106" cy="3810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calculate gradient</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3" name="文本框 22">
            <a:extLst>
              <a:ext uri="{FF2B5EF4-FFF2-40B4-BE49-F238E27FC236}">
                <a16:creationId xmlns:a16="http://schemas.microsoft.com/office/drawing/2014/main" id="{73B8E70E-1FFD-4163-A522-4ED6155BD61C}"/>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11/21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5349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Justification of Dual GATS</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grpSp>
        <p:nvGrpSpPr>
          <p:cNvPr id="16" name="组合 15">
            <a:extLst>
              <a:ext uri="{FF2B5EF4-FFF2-40B4-BE49-F238E27FC236}">
                <a16:creationId xmlns:a16="http://schemas.microsoft.com/office/drawing/2014/main" id="{94161C66-6913-4AB2-B26D-07280800522A}"/>
              </a:ext>
            </a:extLst>
          </p:cNvPr>
          <p:cNvGrpSpPr/>
          <p:nvPr/>
        </p:nvGrpSpPr>
        <p:grpSpPr>
          <a:xfrm>
            <a:off x="2643207" y="1540072"/>
            <a:ext cx="7267170" cy="4106826"/>
            <a:chOff x="1490978" y="496334"/>
            <a:chExt cx="7267170" cy="4106826"/>
          </a:xfrm>
        </p:grpSpPr>
        <p:sp>
          <p:nvSpPr>
            <p:cNvPr id="19" name="圆角矩形 191">
              <a:extLst>
                <a:ext uri="{FF2B5EF4-FFF2-40B4-BE49-F238E27FC236}">
                  <a16:creationId xmlns:a16="http://schemas.microsoft.com/office/drawing/2014/main" id="{A39B1FA2-B2A1-4E20-A882-31DAACB9814C}"/>
                </a:ext>
              </a:extLst>
            </p:cNvPr>
            <p:cNvSpPr/>
            <p:nvPr/>
          </p:nvSpPr>
          <p:spPr>
            <a:xfrm>
              <a:off x="6333808" y="855425"/>
              <a:ext cx="2373020" cy="3579663"/>
            </a:xfrm>
            <a:prstGeom prst="roundRect">
              <a:avLst>
                <a:gd name="adj" fmla="val 9880"/>
              </a:avLst>
            </a:prstGeom>
            <a:noFill/>
            <a:ln>
              <a:solidFill>
                <a:schemeClr val="bg1">
                  <a:lumMod val="6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AF860B8C-9475-4E3C-94A7-ABEF85FC84BC}"/>
                </a:ext>
              </a:extLst>
            </p:cNvPr>
            <p:cNvSpPr/>
            <p:nvPr/>
          </p:nvSpPr>
          <p:spPr>
            <a:xfrm>
              <a:off x="2252253" y="1381013"/>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71FABD3-E997-4117-8E89-27AEDBB612C3}"/>
                    </a:ext>
                  </a:extLst>
                </p:cNvPr>
                <p:cNvSpPr txBox="1"/>
                <p:nvPr/>
              </p:nvSpPr>
              <p:spPr>
                <a:xfrm>
                  <a:off x="2258688" y="1384914"/>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oMath>
                    </m:oMathPara>
                  </a14:m>
                  <a:endParaRPr lang="zh-CN" altLang="en-US"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258688" y="1384914"/>
                  <a:ext cx="211755" cy="276999"/>
                </a:xfrm>
                <a:prstGeom prst="rect">
                  <a:avLst/>
                </a:prstGeom>
                <a:blipFill>
                  <a:blip r:embed="rId3"/>
                  <a:stretch>
                    <a:fillRect l="-29412" r="-50000"/>
                  </a:stretch>
                </a:blipFill>
              </p:spPr>
              <p:txBody>
                <a:bodyPr/>
                <a:lstStyle/>
                <a:p>
                  <a:r>
                    <a:rPr lang="zh-CN" altLang="en-US">
                      <a:noFill/>
                    </a:rPr>
                    <a:t> </a:t>
                  </a:r>
                </a:p>
              </p:txBody>
            </p:sp>
          </mc:Fallback>
        </mc:AlternateContent>
        <p:sp>
          <p:nvSpPr>
            <p:cNvPr id="22" name="椭圆 21">
              <a:extLst>
                <a:ext uri="{FF2B5EF4-FFF2-40B4-BE49-F238E27FC236}">
                  <a16:creationId xmlns:a16="http://schemas.microsoft.com/office/drawing/2014/main" id="{8B200EC0-3BE0-47B5-95E3-02A3CB43A718}"/>
                </a:ext>
              </a:extLst>
            </p:cNvPr>
            <p:cNvSpPr/>
            <p:nvPr/>
          </p:nvSpPr>
          <p:spPr>
            <a:xfrm>
              <a:off x="1490978" y="1858778"/>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EFEAA52-730E-49E3-8E55-66A8B3666CBA}"/>
                </a:ext>
              </a:extLst>
            </p:cNvPr>
            <p:cNvSpPr/>
            <p:nvPr/>
          </p:nvSpPr>
          <p:spPr>
            <a:xfrm>
              <a:off x="3042687" y="1858777"/>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EC4D7CE-18F0-4726-B2F0-DD131E9BCDE5}"/>
                </a:ext>
              </a:extLst>
            </p:cNvPr>
            <p:cNvSpPr/>
            <p:nvPr/>
          </p:nvSpPr>
          <p:spPr>
            <a:xfrm>
              <a:off x="1490978" y="860926"/>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945D8309-2291-4D69-B259-1E340D499DDF}"/>
                </a:ext>
              </a:extLst>
            </p:cNvPr>
            <p:cNvSpPr/>
            <p:nvPr/>
          </p:nvSpPr>
          <p:spPr>
            <a:xfrm>
              <a:off x="3042688" y="860926"/>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409B4A55-DA5E-4882-841B-839E726E49FD}"/>
                </a:ext>
              </a:extLst>
            </p:cNvPr>
            <p:cNvCxnSpPr/>
            <p:nvPr/>
          </p:nvCxnSpPr>
          <p:spPr>
            <a:xfrm flipV="1">
              <a:off x="1747296" y="1744476"/>
              <a:ext cx="301027" cy="1720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132F5EE6-66E0-4D0B-94DE-188FE5A11BEC}"/>
                </a:ext>
              </a:extLst>
            </p:cNvPr>
            <p:cNvCxnSpPr/>
            <p:nvPr/>
          </p:nvCxnSpPr>
          <p:spPr>
            <a:xfrm flipH="1" flipV="1">
              <a:off x="2853989" y="1784107"/>
              <a:ext cx="204582" cy="1324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443EEEA9-02A6-4C59-B310-B9DE5204E042}"/>
                </a:ext>
              </a:extLst>
            </p:cNvPr>
            <p:cNvCxnSpPr/>
            <p:nvPr/>
          </p:nvCxnSpPr>
          <p:spPr>
            <a:xfrm>
              <a:off x="1731243" y="1085378"/>
              <a:ext cx="483491" cy="33245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6AFE357-3972-4FA8-BA49-3708D40546D2}"/>
                </a:ext>
              </a:extLst>
            </p:cNvPr>
            <p:cNvCxnSpPr/>
            <p:nvPr/>
          </p:nvCxnSpPr>
          <p:spPr>
            <a:xfrm flipH="1">
              <a:off x="2690781" y="1091025"/>
              <a:ext cx="374140" cy="24615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AEED17C-D200-49DC-BF4A-4768B56B354E}"/>
                    </a:ext>
                  </a:extLst>
                </p:cNvPr>
                <p:cNvSpPr txBox="1"/>
                <p:nvPr/>
              </p:nvSpPr>
              <p:spPr>
                <a:xfrm>
                  <a:off x="2322929" y="500947"/>
                  <a:ext cx="211755" cy="304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1</m:t>
                            </m:r>
                          </m:sub>
                          <m:sup/>
                        </m:sSubSup>
                      </m:oMath>
                    </m:oMathPara>
                  </a14:m>
                  <a:endParaRPr lang="zh-CN" altLang="en-US" dirty="0"/>
                </a:p>
              </p:txBody>
            </p:sp>
          </mc:Choice>
          <mc:Fallback xmlns="">
            <p:sp>
              <p:nvSpPr>
                <p:cNvPr id="79" name="文本框 78"/>
                <p:cNvSpPr txBox="1">
                  <a:spLocks noRot="1" noChangeAspect="1" noMove="1" noResize="1" noEditPoints="1" noAdjustHandles="1" noChangeArrowheads="1" noChangeShapeType="1" noTextEdit="1"/>
                </p:cNvSpPr>
                <p:nvPr/>
              </p:nvSpPr>
              <p:spPr>
                <a:xfrm>
                  <a:off x="2322929" y="500947"/>
                  <a:ext cx="211755" cy="304699"/>
                </a:xfrm>
                <a:prstGeom prst="rect">
                  <a:avLst/>
                </a:prstGeom>
                <a:blipFill>
                  <a:blip r:embed="rId4"/>
                  <a:stretch>
                    <a:fillRect l="-40000" r="-5714" b="-18000"/>
                  </a:stretch>
                </a:blipFill>
              </p:spPr>
              <p:txBody>
                <a:bodyPr/>
                <a:lstStyle/>
                <a:p>
                  <a:r>
                    <a:rPr lang="zh-CN" altLang="en-US">
                      <a:noFill/>
                    </a:rPr>
                    <a:t> </a:t>
                  </a:r>
                </a:p>
              </p:txBody>
            </p:sp>
          </mc:Fallback>
        </mc:AlternateContent>
        <p:sp>
          <p:nvSpPr>
            <p:cNvPr id="35" name="椭圆 34">
              <a:extLst>
                <a:ext uri="{FF2B5EF4-FFF2-40B4-BE49-F238E27FC236}">
                  <a16:creationId xmlns:a16="http://schemas.microsoft.com/office/drawing/2014/main" id="{09941D16-F017-4CCA-8B1B-CD84536FE3F0}"/>
                </a:ext>
              </a:extLst>
            </p:cNvPr>
            <p:cNvSpPr/>
            <p:nvPr/>
          </p:nvSpPr>
          <p:spPr>
            <a:xfrm>
              <a:off x="4931196" y="1375366"/>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6638D47-E8DE-410E-9985-F0A20A0981B1}"/>
                </a:ext>
              </a:extLst>
            </p:cNvPr>
            <p:cNvSpPr/>
            <p:nvPr/>
          </p:nvSpPr>
          <p:spPr>
            <a:xfrm>
              <a:off x="4169921" y="1853131"/>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7F9B9642-B67B-474D-8109-EB3EEB4871C2}"/>
                </a:ext>
              </a:extLst>
            </p:cNvPr>
            <p:cNvSpPr/>
            <p:nvPr/>
          </p:nvSpPr>
          <p:spPr>
            <a:xfrm>
              <a:off x="5721630" y="1853130"/>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39147D2E-6BE3-49E2-A4A3-EF6077EF351A}"/>
                </a:ext>
              </a:extLst>
            </p:cNvPr>
            <p:cNvSpPr/>
            <p:nvPr/>
          </p:nvSpPr>
          <p:spPr>
            <a:xfrm>
              <a:off x="4169921" y="855279"/>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3829363D-CB3E-4D7E-AA90-B4961C39BF63}"/>
                </a:ext>
              </a:extLst>
            </p:cNvPr>
            <p:cNvSpPr/>
            <p:nvPr/>
          </p:nvSpPr>
          <p:spPr>
            <a:xfrm>
              <a:off x="5721631" y="855279"/>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9A30E20-8D78-46CE-982C-FE987206DACA}"/>
                </a:ext>
              </a:extLst>
            </p:cNvPr>
            <p:cNvSpPr/>
            <p:nvPr/>
          </p:nvSpPr>
          <p:spPr>
            <a:xfrm>
              <a:off x="2252253" y="3456476"/>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419C8EFA-7FF2-48D9-896D-30E977451C41}"/>
                </a:ext>
              </a:extLst>
            </p:cNvPr>
            <p:cNvSpPr/>
            <p:nvPr/>
          </p:nvSpPr>
          <p:spPr>
            <a:xfrm>
              <a:off x="1490978" y="3934241"/>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CFDDAD1A-56CF-4D4A-B3A0-9CCD6FFD3A6D}"/>
                </a:ext>
              </a:extLst>
            </p:cNvPr>
            <p:cNvSpPr/>
            <p:nvPr/>
          </p:nvSpPr>
          <p:spPr>
            <a:xfrm>
              <a:off x="3042687" y="3934240"/>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E0CDEA53-87FA-4C0E-97D2-F4CC1677EB80}"/>
                </a:ext>
              </a:extLst>
            </p:cNvPr>
            <p:cNvSpPr/>
            <p:nvPr/>
          </p:nvSpPr>
          <p:spPr>
            <a:xfrm>
              <a:off x="1490978" y="2936389"/>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B173A66-C03E-465A-850A-7D3AB71363EC}"/>
                </a:ext>
              </a:extLst>
            </p:cNvPr>
            <p:cNvSpPr/>
            <p:nvPr/>
          </p:nvSpPr>
          <p:spPr>
            <a:xfrm>
              <a:off x="3042688" y="2936389"/>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203A2B8D-7086-4D07-A18E-A10AFC564E6A}"/>
                </a:ext>
              </a:extLst>
            </p:cNvPr>
            <p:cNvCxnSpPr/>
            <p:nvPr/>
          </p:nvCxnSpPr>
          <p:spPr>
            <a:xfrm flipV="1">
              <a:off x="1715678" y="3783347"/>
              <a:ext cx="317053" cy="183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1841E5D-5087-4E19-8057-74140AC9D1AA}"/>
                </a:ext>
              </a:extLst>
            </p:cNvPr>
            <p:cNvCxnSpPr/>
            <p:nvPr/>
          </p:nvCxnSpPr>
          <p:spPr>
            <a:xfrm flipH="1" flipV="1">
              <a:off x="2898984" y="3835988"/>
              <a:ext cx="172287" cy="131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96674BC-DFE6-4038-93F3-74A907AA3AC3}"/>
                </a:ext>
              </a:extLst>
            </p:cNvPr>
            <p:cNvCxnSpPr/>
            <p:nvPr/>
          </p:nvCxnSpPr>
          <p:spPr>
            <a:xfrm>
              <a:off x="1763736" y="3124252"/>
              <a:ext cx="413616" cy="29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EDB75E8D-FE51-4B7F-95EE-FCBBF5B9D115}"/>
                </a:ext>
              </a:extLst>
            </p:cNvPr>
            <p:cNvCxnSpPr/>
            <p:nvPr/>
          </p:nvCxnSpPr>
          <p:spPr>
            <a:xfrm flipH="1">
              <a:off x="2684431" y="3128235"/>
              <a:ext cx="355124" cy="242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3C222D6A-8C90-48D2-975E-631F3DB28208}"/>
                </a:ext>
              </a:extLst>
            </p:cNvPr>
            <p:cNvSpPr/>
            <p:nvPr/>
          </p:nvSpPr>
          <p:spPr>
            <a:xfrm>
              <a:off x="4921567" y="3471592"/>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AFB8C5C4-22A1-460B-9E87-4CF70BC61B1E}"/>
                </a:ext>
              </a:extLst>
            </p:cNvPr>
            <p:cNvSpPr/>
            <p:nvPr/>
          </p:nvSpPr>
          <p:spPr>
            <a:xfrm>
              <a:off x="4160292" y="3949357"/>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36C4D28-E8B8-4C4C-A6ED-75E1236E54A4}"/>
                </a:ext>
              </a:extLst>
            </p:cNvPr>
            <p:cNvSpPr/>
            <p:nvPr/>
          </p:nvSpPr>
          <p:spPr>
            <a:xfrm>
              <a:off x="5712001" y="3949356"/>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EA588833-93D7-4A02-8E38-6FFD21C362FD}"/>
                </a:ext>
              </a:extLst>
            </p:cNvPr>
            <p:cNvSpPr/>
            <p:nvPr/>
          </p:nvSpPr>
          <p:spPr>
            <a:xfrm>
              <a:off x="4160292" y="2951505"/>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B998E89-DD1C-44C8-B909-7222942AB551}"/>
                </a:ext>
              </a:extLst>
            </p:cNvPr>
            <p:cNvSpPr/>
            <p:nvPr/>
          </p:nvSpPr>
          <p:spPr>
            <a:xfrm>
              <a:off x="5712002" y="2951505"/>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3ECE8863-3ABC-4FDB-A286-81372112F89A}"/>
                </a:ext>
              </a:extLst>
            </p:cNvPr>
            <p:cNvSpPr txBox="1"/>
            <p:nvPr/>
          </p:nvSpPr>
          <p:spPr>
            <a:xfrm>
              <a:off x="1909730" y="2174980"/>
              <a:ext cx="4075376" cy="338554"/>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(a) Previous social recommendation methods</a:t>
              </a:r>
              <a:endParaRPr lang="zh-CN" altLang="en-US" sz="1600"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F285A183-34E3-4B8B-9BDB-3AD08F7CB0E3}"/>
                </a:ext>
              </a:extLst>
            </p:cNvPr>
            <p:cNvSpPr txBox="1"/>
            <p:nvPr/>
          </p:nvSpPr>
          <p:spPr>
            <a:xfrm>
              <a:off x="2504028" y="4264606"/>
              <a:ext cx="2692084" cy="338554"/>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(b) Proposed model DANSER</a:t>
              </a:r>
              <a:endParaRPr lang="zh-CN" altLang="en-US" sz="1600" dirty="0">
                <a:latin typeface="Calibri" panose="020F0502020204030204" pitchFamily="34" charset="0"/>
                <a:cs typeface="Calibri" panose="020F0502020204030204" pitchFamily="34" charset="0"/>
              </a:endParaRPr>
            </a:p>
          </p:txBody>
        </p:sp>
        <p:sp>
          <p:nvSpPr>
            <p:cNvPr id="56" name="椭圆 55">
              <a:extLst>
                <a:ext uri="{FF2B5EF4-FFF2-40B4-BE49-F238E27FC236}">
                  <a16:creationId xmlns:a16="http://schemas.microsoft.com/office/drawing/2014/main" id="{1F4EB8BB-6B2D-4990-B0C7-1182D4C7BEE9}"/>
                </a:ext>
              </a:extLst>
            </p:cNvPr>
            <p:cNvSpPr/>
            <p:nvPr/>
          </p:nvSpPr>
          <p:spPr>
            <a:xfrm>
              <a:off x="6478516" y="2092268"/>
              <a:ext cx="279267" cy="279267"/>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5B3DB570-D7D2-4479-827F-86723176C39F}"/>
                    </a:ext>
                  </a:extLst>
                </p:cNvPr>
                <p:cNvSpPr txBox="1"/>
                <p:nvPr/>
              </p:nvSpPr>
              <p:spPr>
                <a:xfrm>
                  <a:off x="1530991" y="2917002"/>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oMath>
                    </m:oMathPara>
                  </a14:m>
                  <a:endParaRPr lang="zh-CN" altLang="en-US" dirty="0"/>
                </a:p>
              </p:txBody>
            </p:sp>
          </mc:Choice>
          <mc:Fallback xmlns="">
            <p:sp>
              <p:nvSpPr>
                <p:cNvPr id="124" name="文本框 123"/>
                <p:cNvSpPr txBox="1">
                  <a:spLocks noRot="1" noChangeAspect="1" noMove="1" noResize="1" noEditPoints="1" noAdjustHandles="1" noChangeArrowheads="1" noChangeShapeType="1" noTextEdit="1"/>
                </p:cNvSpPr>
                <p:nvPr/>
              </p:nvSpPr>
              <p:spPr>
                <a:xfrm>
                  <a:off x="1530991" y="2917002"/>
                  <a:ext cx="211755" cy="276999"/>
                </a:xfrm>
                <a:prstGeom prst="rect">
                  <a:avLst/>
                </a:prstGeom>
                <a:blipFill>
                  <a:blip r:embed="rId5"/>
                  <a:stretch>
                    <a:fillRect l="-28571" r="-34286"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FD4F37FF-D84F-4883-B326-B122BC57883A}"/>
                    </a:ext>
                  </a:extLst>
                </p:cNvPr>
                <p:cNvSpPr txBox="1"/>
                <p:nvPr/>
              </p:nvSpPr>
              <p:spPr>
                <a:xfrm>
                  <a:off x="3079936" y="2921174"/>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oMath>
                    </m:oMathPara>
                  </a14:m>
                  <a:endParaRPr lang="zh-CN" altLang="en-US" dirty="0"/>
                </a:p>
              </p:txBody>
            </p:sp>
          </mc:Choice>
          <mc:Fallback xmlns="">
            <p:sp>
              <p:nvSpPr>
                <p:cNvPr id="125" name="文本框 124"/>
                <p:cNvSpPr txBox="1">
                  <a:spLocks noRot="1" noChangeAspect="1" noMove="1" noResize="1" noEditPoints="1" noAdjustHandles="1" noChangeArrowheads="1" noChangeShapeType="1" noTextEdit="1"/>
                </p:cNvSpPr>
                <p:nvPr/>
              </p:nvSpPr>
              <p:spPr>
                <a:xfrm>
                  <a:off x="3079936" y="2921174"/>
                  <a:ext cx="211755" cy="276999"/>
                </a:xfrm>
                <a:prstGeom prst="rect">
                  <a:avLst/>
                </a:prstGeom>
                <a:blipFill>
                  <a:blip r:embed="rId6"/>
                  <a:stretch>
                    <a:fillRect l="-28571" r="-3714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4214EB5A-7E35-41AB-A922-89F6BE3A1747}"/>
                    </a:ext>
                  </a:extLst>
                </p:cNvPr>
                <p:cNvSpPr txBox="1"/>
                <p:nvPr/>
              </p:nvSpPr>
              <p:spPr>
                <a:xfrm>
                  <a:off x="1528955" y="3894723"/>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3</m:t>
                            </m:r>
                          </m:sub>
                        </m:sSub>
                      </m:oMath>
                    </m:oMathPara>
                  </a14:m>
                  <a:endParaRPr lang="zh-CN" altLang="en-US" dirty="0"/>
                </a:p>
              </p:txBody>
            </p:sp>
          </mc:Choice>
          <mc:Fallback xmlns="">
            <p:sp>
              <p:nvSpPr>
                <p:cNvPr id="126" name="文本框 125"/>
                <p:cNvSpPr txBox="1">
                  <a:spLocks noRot="1" noChangeAspect="1" noMove="1" noResize="1" noEditPoints="1" noAdjustHandles="1" noChangeArrowheads="1" noChangeShapeType="1" noTextEdit="1"/>
                </p:cNvSpPr>
                <p:nvPr/>
              </p:nvSpPr>
              <p:spPr>
                <a:xfrm>
                  <a:off x="1528955" y="3894723"/>
                  <a:ext cx="211755" cy="276999"/>
                </a:xfrm>
                <a:prstGeom prst="rect">
                  <a:avLst/>
                </a:prstGeom>
                <a:blipFill>
                  <a:blip r:embed="rId7"/>
                  <a:stretch>
                    <a:fillRect l="-28571" r="-34286"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171316EB-E90E-462A-8296-40CBD3276BE8}"/>
                    </a:ext>
                  </a:extLst>
                </p:cNvPr>
                <p:cNvSpPr txBox="1"/>
                <p:nvPr/>
              </p:nvSpPr>
              <p:spPr>
                <a:xfrm>
                  <a:off x="3078068" y="3896140"/>
                  <a:ext cx="192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4</m:t>
                            </m:r>
                          </m:sub>
                        </m:sSub>
                      </m:oMath>
                    </m:oMathPara>
                  </a14:m>
                  <a:endParaRPr lang="zh-CN" altLang="en-US" dirty="0"/>
                </a:p>
              </p:txBody>
            </p:sp>
          </mc:Choice>
          <mc:Fallback xmlns="">
            <p:sp>
              <p:nvSpPr>
                <p:cNvPr id="127" name="文本框 126"/>
                <p:cNvSpPr txBox="1">
                  <a:spLocks noRot="1" noChangeAspect="1" noMove="1" noResize="1" noEditPoints="1" noAdjustHandles="1" noChangeArrowheads="1" noChangeShapeType="1" noTextEdit="1"/>
                </p:cNvSpPr>
                <p:nvPr/>
              </p:nvSpPr>
              <p:spPr>
                <a:xfrm>
                  <a:off x="3078068" y="3896140"/>
                  <a:ext cx="192258" cy="276999"/>
                </a:xfrm>
                <a:prstGeom prst="rect">
                  <a:avLst/>
                </a:prstGeom>
                <a:blipFill>
                  <a:blip r:embed="rId8"/>
                  <a:stretch>
                    <a:fillRect l="-32258" r="-5161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DE5AE53C-D94B-4066-A845-B239971B66E2}"/>
                    </a:ext>
                  </a:extLst>
                </p:cNvPr>
                <p:cNvSpPr txBox="1"/>
                <p:nvPr/>
              </p:nvSpPr>
              <p:spPr>
                <a:xfrm>
                  <a:off x="1530991" y="837792"/>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oMath>
                    </m:oMathPara>
                  </a14:m>
                  <a:endParaRPr lang="zh-CN" altLang="en-US" dirty="0"/>
                </a:p>
              </p:txBody>
            </p:sp>
          </mc:Choice>
          <mc:Fallback xmlns="">
            <p:sp>
              <p:nvSpPr>
                <p:cNvPr id="128" name="文本框 127"/>
                <p:cNvSpPr txBox="1">
                  <a:spLocks noRot="1" noChangeAspect="1" noMove="1" noResize="1" noEditPoints="1" noAdjustHandles="1" noChangeArrowheads="1" noChangeShapeType="1" noTextEdit="1"/>
                </p:cNvSpPr>
                <p:nvPr/>
              </p:nvSpPr>
              <p:spPr>
                <a:xfrm>
                  <a:off x="1530991" y="837792"/>
                  <a:ext cx="211755" cy="276999"/>
                </a:xfrm>
                <a:prstGeom prst="rect">
                  <a:avLst/>
                </a:prstGeom>
                <a:blipFill>
                  <a:blip r:embed="rId9"/>
                  <a:stretch>
                    <a:fillRect l="-28571" r="-3428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FE10119-C1F1-4DD9-9912-E93D3FBCA579}"/>
                    </a:ext>
                  </a:extLst>
                </p:cNvPr>
                <p:cNvSpPr txBox="1"/>
                <p:nvPr/>
              </p:nvSpPr>
              <p:spPr>
                <a:xfrm>
                  <a:off x="3079936" y="841964"/>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oMath>
                    </m:oMathPara>
                  </a14:m>
                  <a:endParaRPr lang="zh-CN" altLang="en-US" dirty="0"/>
                </a:p>
              </p:txBody>
            </p:sp>
          </mc:Choice>
          <mc:Fallback xmlns="">
            <p:sp>
              <p:nvSpPr>
                <p:cNvPr id="129" name="文本框 128"/>
                <p:cNvSpPr txBox="1">
                  <a:spLocks noRot="1" noChangeAspect="1" noMove="1" noResize="1" noEditPoints="1" noAdjustHandles="1" noChangeArrowheads="1" noChangeShapeType="1" noTextEdit="1"/>
                </p:cNvSpPr>
                <p:nvPr/>
              </p:nvSpPr>
              <p:spPr>
                <a:xfrm>
                  <a:off x="3079936" y="841964"/>
                  <a:ext cx="211755" cy="276999"/>
                </a:xfrm>
                <a:prstGeom prst="rect">
                  <a:avLst/>
                </a:prstGeom>
                <a:blipFill>
                  <a:blip r:embed="rId10"/>
                  <a:stretch>
                    <a:fillRect l="-28571" r="-3714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706473F-3E70-4B10-9BE4-787FDAE3182C}"/>
                    </a:ext>
                  </a:extLst>
                </p:cNvPr>
                <p:cNvSpPr txBox="1"/>
                <p:nvPr/>
              </p:nvSpPr>
              <p:spPr>
                <a:xfrm>
                  <a:off x="1528955" y="1825787"/>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3</m:t>
                            </m:r>
                          </m:sub>
                        </m:sSub>
                      </m:oMath>
                    </m:oMathPara>
                  </a14:m>
                  <a:endParaRPr lang="zh-CN" altLang="en-US" dirty="0"/>
                </a:p>
              </p:txBody>
            </p:sp>
          </mc:Choice>
          <mc:Fallback xmlns="">
            <p:sp>
              <p:nvSpPr>
                <p:cNvPr id="130" name="文本框 129"/>
                <p:cNvSpPr txBox="1">
                  <a:spLocks noRot="1" noChangeAspect="1" noMove="1" noResize="1" noEditPoints="1" noAdjustHandles="1" noChangeArrowheads="1" noChangeShapeType="1" noTextEdit="1"/>
                </p:cNvSpPr>
                <p:nvPr/>
              </p:nvSpPr>
              <p:spPr>
                <a:xfrm>
                  <a:off x="1528955" y="1825787"/>
                  <a:ext cx="211755" cy="276999"/>
                </a:xfrm>
                <a:prstGeom prst="rect">
                  <a:avLst/>
                </a:prstGeom>
                <a:blipFill>
                  <a:blip r:embed="rId11"/>
                  <a:stretch>
                    <a:fillRect l="-28571" r="-34286"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6E5812C1-A9E4-4609-B6E4-A76883B0B828}"/>
                    </a:ext>
                  </a:extLst>
                </p:cNvPr>
                <p:cNvSpPr txBox="1"/>
                <p:nvPr/>
              </p:nvSpPr>
              <p:spPr>
                <a:xfrm>
                  <a:off x="3078068" y="1827204"/>
                  <a:ext cx="192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4</m:t>
                            </m:r>
                          </m:sub>
                        </m:sSub>
                      </m:oMath>
                    </m:oMathPara>
                  </a14:m>
                  <a:endParaRPr lang="zh-CN" altLang="en-US" dirty="0"/>
                </a:p>
              </p:txBody>
            </p:sp>
          </mc:Choice>
          <mc:Fallback xmlns="">
            <p:sp>
              <p:nvSpPr>
                <p:cNvPr id="131" name="文本框 130"/>
                <p:cNvSpPr txBox="1">
                  <a:spLocks noRot="1" noChangeAspect="1" noMove="1" noResize="1" noEditPoints="1" noAdjustHandles="1" noChangeArrowheads="1" noChangeShapeType="1" noTextEdit="1"/>
                </p:cNvSpPr>
                <p:nvPr/>
              </p:nvSpPr>
              <p:spPr>
                <a:xfrm>
                  <a:off x="3078068" y="1827204"/>
                  <a:ext cx="192258" cy="276999"/>
                </a:xfrm>
                <a:prstGeom prst="rect">
                  <a:avLst/>
                </a:prstGeom>
                <a:blipFill>
                  <a:blip r:embed="rId12"/>
                  <a:stretch>
                    <a:fillRect l="-32258" r="-51613"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53B65BE4-A809-4D1D-A514-7CDE8DC9E40C}"/>
                    </a:ext>
                  </a:extLst>
                </p:cNvPr>
                <p:cNvSpPr txBox="1"/>
                <p:nvPr/>
              </p:nvSpPr>
              <p:spPr>
                <a:xfrm>
                  <a:off x="4216449" y="838208"/>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oMath>
                    </m:oMathPara>
                  </a14:m>
                  <a:endParaRPr lang="zh-CN" altLang="en-US" dirty="0"/>
                </a:p>
              </p:txBody>
            </p:sp>
          </mc:Choice>
          <mc:Fallback xmlns="">
            <p:sp>
              <p:nvSpPr>
                <p:cNvPr id="132" name="文本框 131"/>
                <p:cNvSpPr txBox="1">
                  <a:spLocks noRot="1" noChangeAspect="1" noMove="1" noResize="1" noEditPoints="1" noAdjustHandles="1" noChangeArrowheads="1" noChangeShapeType="1" noTextEdit="1"/>
                </p:cNvSpPr>
                <p:nvPr/>
              </p:nvSpPr>
              <p:spPr>
                <a:xfrm>
                  <a:off x="4216449" y="838208"/>
                  <a:ext cx="211755" cy="276999"/>
                </a:xfrm>
                <a:prstGeom prst="rect">
                  <a:avLst/>
                </a:prstGeom>
                <a:blipFill>
                  <a:blip r:embed="rId13"/>
                  <a:stretch>
                    <a:fillRect l="-29412" r="-35294"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40DBEFB-38DE-4180-9B81-0CF8A17BC1C7}"/>
                    </a:ext>
                  </a:extLst>
                </p:cNvPr>
                <p:cNvSpPr txBox="1"/>
                <p:nvPr/>
              </p:nvSpPr>
              <p:spPr>
                <a:xfrm>
                  <a:off x="5750379" y="823070"/>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oMath>
                    </m:oMathPara>
                  </a14:m>
                  <a:endParaRPr lang="zh-CN" altLang="en-US" dirty="0"/>
                </a:p>
              </p:txBody>
            </p:sp>
          </mc:Choice>
          <mc:Fallback xmlns="">
            <p:sp>
              <p:nvSpPr>
                <p:cNvPr id="133" name="文本框 132"/>
                <p:cNvSpPr txBox="1">
                  <a:spLocks noRot="1" noChangeAspect="1" noMove="1" noResize="1" noEditPoints="1" noAdjustHandles="1" noChangeArrowheads="1" noChangeShapeType="1" noTextEdit="1"/>
                </p:cNvSpPr>
                <p:nvPr/>
              </p:nvSpPr>
              <p:spPr>
                <a:xfrm>
                  <a:off x="5750379" y="823070"/>
                  <a:ext cx="211755" cy="276999"/>
                </a:xfrm>
                <a:prstGeom prst="rect">
                  <a:avLst/>
                </a:prstGeom>
                <a:blipFill>
                  <a:blip r:embed="rId14"/>
                  <a:stretch>
                    <a:fillRect l="-28571" r="-37143"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6B5E9318-BA88-428A-8E7B-7869426690EA}"/>
                    </a:ext>
                  </a:extLst>
                </p:cNvPr>
                <p:cNvSpPr txBox="1"/>
                <p:nvPr/>
              </p:nvSpPr>
              <p:spPr>
                <a:xfrm>
                  <a:off x="4202220" y="1827391"/>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3</m:t>
                            </m:r>
                          </m:sub>
                        </m:sSub>
                      </m:oMath>
                    </m:oMathPara>
                  </a14:m>
                  <a:endParaRPr lang="zh-CN" altLang="en-US" dirty="0"/>
                </a:p>
              </p:txBody>
            </p:sp>
          </mc:Choice>
          <mc:Fallback xmlns="">
            <p:sp>
              <p:nvSpPr>
                <p:cNvPr id="134" name="文本框 133"/>
                <p:cNvSpPr txBox="1">
                  <a:spLocks noRot="1" noChangeAspect="1" noMove="1" noResize="1" noEditPoints="1" noAdjustHandles="1" noChangeArrowheads="1" noChangeShapeType="1" noTextEdit="1"/>
                </p:cNvSpPr>
                <p:nvPr/>
              </p:nvSpPr>
              <p:spPr>
                <a:xfrm>
                  <a:off x="4202220" y="1827391"/>
                  <a:ext cx="211755" cy="276999"/>
                </a:xfrm>
                <a:prstGeom prst="rect">
                  <a:avLst/>
                </a:prstGeom>
                <a:blipFill>
                  <a:blip r:embed="rId15"/>
                  <a:stretch>
                    <a:fillRect l="-28571" r="-37143"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BB4C8FA0-2027-42B9-81DB-50D9559F89A9}"/>
                    </a:ext>
                  </a:extLst>
                </p:cNvPr>
                <p:cNvSpPr txBox="1"/>
                <p:nvPr/>
              </p:nvSpPr>
              <p:spPr>
                <a:xfrm>
                  <a:off x="5746592" y="1819772"/>
                  <a:ext cx="192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4</m:t>
                            </m:r>
                          </m:sub>
                        </m:sSub>
                      </m:oMath>
                    </m:oMathPara>
                  </a14:m>
                  <a:endParaRPr lang="zh-CN" altLang="en-US"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5746592" y="1819772"/>
                  <a:ext cx="192258" cy="276999"/>
                </a:xfrm>
                <a:prstGeom prst="rect">
                  <a:avLst/>
                </a:prstGeom>
                <a:blipFill>
                  <a:blip r:embed="rId16"/>
                  <a:stretch>
                    <a:fillRect l="-32258" r="-51613" b="-1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01419BE0-FCC1-423C-BCB0-C92974398431}"/>
                    </a:ext>
                  </a:extLst>
                </p:cNvPr>
                <p:cNvSpPr txBox="1"/>
                <p:nvPr/>
              </p:nvSpPr>
              <p:spPr>
                <a:xfrm>
                  <a:off x="4206820" y="2926987"/>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1</m:t>
                            </m:r>
                          </m:sub>
                        </m:sSub>
                      </m:oMath>
                    </m:oMathPara>
                  </a14:m>
                  <a:endParaRPr lang="zh-CN" altLang="en-US"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4206820" y="2926987"/>
                  <a:ext cx="211755" cy="276999"/>
                </a:xfrm>
                <a:prstGeom prst="rect">
                  <a:avLst/>
                </a:prstGeom>
                <a:blipFill>
                  <a:blip r:embed="rId17"/>
                  <a:stretch>
                    <a:fillRect l="-28571" r="-3428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C9228663-B0B6-4817-8023-0F2CCFDAC266}"/>
                    </a:ext>
                  </a:extLst>
                </p:cNvPr>
                <p:cNvSpPr txBox="1"/>
                <p:nvPr/>
              </p:nvSpPr>
              <p:spPr>
                <a:xfrm>
                  <a:off x="5740750" y="2920008"/>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2</m:t>
                            </m:r>
                          </m:sub>
                        </m:sSub>
                      </m:oMath>
                    </m:oMathPara>
                  </a14:m>
                  <a:endParaRPr lang="zh-CN" altLang="en-US"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5740750" y="2920008"/>
                  <a:ext cx="211755" cy="276999"/>
                </a:xfrm>
                <a:prstGeom prst="rect">
                  <a:avLst/>
                </a:prstGeom>
                <a:blipFill>
                  <a:blip r:embed="rId18"/>
                  <a:stretch>
                    <a:fillRect l="-29412" r="-38235"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BB83C56-5F98-4386-9145-30BCA1B55D5C}"/>
                    </a:ext>
                  </a:extLst>
                </p:cNvPr>
                <p:cNvSpPr txBox="1"/>
                <p:nvPr/>
              </p:nvSpPr>
              <p:spPr>
                <a:xfrm>
                  <a:off x="4201058" y="3928563"/>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3</m:t>
                            </m:r>
                          </m:sub>
                        </m:sSub>
                      </m:oMath>
                    </m:oMathPara>
                  </a14:m>
                  <a:endParaRPr lang="zh-CN" altLang="en-US"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4201058" y="3928563"/>
                  <a:ext cx="211755" cy="276999"/>
                </a:xfrm>
                <a:prstGeom prst="rect">
                  <a:avLst/>
                </a:prstGeom>
                <a:blipFill>
                  <a:blip r:embed="rId19"/>
                  <a:stretch>
                    <a:fillRect l="-28571" r="-37143"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E414300B-D96A-4518-AC70-4F31857D0BC1}"/>
                    </a:ext>
                  </a:extLst>
                </p:cNvPr>
                <p:cNvSpPr txBox="1"/>
                <p:nvPr/>
              </p:nvSpPr>
              <p:spPr>
                <a:xfrm>
                  <a:off x="5745430" y="3920944"/>
                  <a:ext cx="19225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4</m:t>
                            </m:r>
                          </m:sub>
                        </m:sSub>
                      </m:oMath>
                    </m:oMathPara>
                  </a14:m>
                  <a:endParaRPr lang="zh-CN" altLang="en-US"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5745430" y="3920944"/>
                  <a:ext cx="192258" cy="276999"/>
                </a:xfrm>
                <a:prstGeom prst="rect">
                  <a:avLst/>
                </a:prstGeom>
                <a:blipFill>
                  <a:blip r:embed="rId20"/>
                  <a:stretch>
                    <a:fillRect l="-31250" r="-50000" b="-15217"/>
                  </a:stretch>
                </a:blipFill>
              </p:spPr>
              <p:txBody>
                <a:bodyPr/>
                <a:lstStyle/>
                <a:p>
                  <a:r>
                    <a:rPr lang="zh-CN" altLang="en-US">
                      <a:noFill/>
                    </a:rPr>
                    <a:t> </a:t>
                  </a:r>
                </a:p>
              </p:txBody>
            </p:sp>
          </mc:Fallback>
        </mc:AlternateContent>
        <p:sp>
          <p:nvSpPr>
            <p:cNvPr id="73" name="文本框 72">
              <a:extLst>
                <a:ext uri="{FF2B5EF4-FFF2-40B4-BE49-F238E27FC236}">
                  <a16:creationId xmlns:a16="http://schemas.microsoft.com/office/drawing/2014/main" id="{5AE0D405-614E-4AB5-94F2-EAF49F871C1C}"/>
                </a:ext>
              </a:extLst>
            </p:cNvPr>
            <p:cNvSpPr txBox="1"/>
            <p:nvPr/>
          </p:nvSpPr>
          <p:spPr>
            <a:xfrm>
              <a:off x="6920019" y="1369708"/>
              <a:ext cx="1627096"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user who rated the item</a:t>
              </a:r>
              <a:endParaRPr lang="zh-CN" altLang="en-US" sz="1600" dirty="0">
                <a:latin typeface="Calibri" panose="020F0502020204030204" pitchFamily="34" charset="0"/>
                <a:cs typeface="Calibri" panose="020F0502020204030204" pitchFamily="34" charset="0"/>
              </a:endParaRPr>
            </a:p>
          </p:txBody>
        </p:sp>
        <p:sp>
          <p:nvSpPr>
            <p:cNvPr id="74" name="文本框 73">
              <a:extLst>
                <a:ext uri="{FF2B5EF4-FFF2-40B4-BE49-F238E27FC236}">
                  <a16:creationId xmlns:a16="http://schemas.microsoft.com/office/drawing/2014/main" id="{FBCB7036-3BE4-4B31-99D6-45C5826CE1DE}"/>
                </a:ext>
              </a:extLst>
            </p:cNvPr>
            <p:cNvSpPr txBox="1"/>
            <p:nvPr/>
          </p:nvSpPr>
          <p:spPr>
            <a:xfrm>
              <a:off x="6918607" y="1957344"/>
              <a:ext cx="1839541"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user who did not rate the item</a:t>
              </a:r>
              <a:endParaRPr lang="zh-CN" altLang="en-US" sz="1600" dirty="0">
                <a:latin typeface="Calibri" panose="020F0502020204030204" pitchFamily="34" charset="0"/>
                <a:cs typeface="Calibri" panose="020F0502020204030204" pitchFamily="34" charset="0"/>
              </a:endParaRPr>
            </a:p>
          </p:txBody>
        </p:sp>
        <p:sp>
          <p:nvSpPr>
            <p:cNvPr id="75" name="椭圆 74">
              <a:extLst>
                <a:ext uri="{FF2B5EF4-FFF2-40B4-BE49-F238E27FC236}">
                  <a16:creationId xmlns:a16="http://schemas.microsoft.com/office/drawing/2014/main" id="{120C61B2-4E0E-4B27-BA0C-496488844044}"/>
                </a:ext>
              </a:extLst>
            </p:cNvPr>
            <p:cNvSpPr/>
            <p:nvPr/>
          </p:nvSpPr>
          <p:spPr>
            <a:xfrm>
              <a:off x="6481847" y="1523562"/>
              <a:ext cx="279267" cy="279267"/>
            </a:xfrm>
            <a:prstGeom prst="ellipse">
              <a:avLst/>
            </a:prstGeom>
            <a:solidFill>
              <a:srgbClr val="FF5B5B">
                <a:alpha val="68627"/>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059D3A79-8E82-4E55-9C7C-ABBB2A9D4B39}"/>
                </a:ext>
              </a:extLst>
            </p:cNvPr>
            <p:cNvSpPr txBox="1"/>
            <p:nvPr/>
          </p:nvSpPr>
          <p:spPr>
            <a:xfrm>
              <a:off x="6920019" y="1001979"/>
              <a:ext cx="1447505" cy="338554"/>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item</a:t>
              </a:r>
              <a:endParaRPr lang="zh-CN" altLang="en-US" sz="1600" dirty="0">
                <a:latin typeface="Calibri" panose="020F0502020204030204" pitchFamily="34" charset="0"/>
                <a:cs typeface="Calibri" panose="020F0502020204030204" pitchFamily="34" charset="0"/>
              </a:endParaRPr>
            </a:p>
          </p:txBody>
        </p:sp>
        <p:cxnSp>
          <p:nvCxnSpPr>
            <p:cNvPr id="77" name="直接箭头连接符 76">
              <a:extLst>
                <a:ext uri="{FF2B5EF4-FFF2-40B4-BE49-F238E27FC236}">
                  <a16:creationId xmlns:a16="http://schemas.microsoft.com/office/drawing/2014/main" id="{02B28509-C1DE-44E2-8898-C58611CE727F}"/>
                </a:ext>
              </a:extLst>
            </p:cNvPr>
            <p:cNvCxnSpPr/>
            <p:nvPr/>
          </p:nvCxnSpPr>
          <p:spPr>
            <a:xfrm>
              <a:off x="6408038" y="2835795"/>
              <a:ext cx="485725" cy="563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8E09713-96AD-4286-8A36-2D22B58C6924}"/>
                </a:ext>
              </a:extLst>
            </p:cNvPr>
            <p:cNvCxnSpPr/>
            <p:nvPr/>
          </p:nvCxnSpPr>
          <p:spPr>
            <a:xfrm>
              <a:off x="1731535" y="3198175"/>
              <a:ext cx="378455" cy="279767"/>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851D4EE3-18A9-4F86-B2FE-33C5502B3F1D}"/>
                </a:ext>
              </a:extLst>
            </p:cNvPr>
            <p:cNvCxnSpPr/>
            <p:nvPr/>
          </p:nvCxnSpPr>
          <p:spPr>
            <a:xfrm flipH="1">
              <a:off x="2620329" y="3190056"/>
              <a:ext cx="463550" cy="31115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30128B18-C333-4924-911B-25D36E34A5B3}"/>
                </a:ext>
              </a:extLst>
            </p:cNvPr>
            <p:cNvCxnSpPr/>
            <p:nvPr/>
          </p:nvCxnSpPr>
          <p:spPr>
            <a:xfrm flipV="1">
              <a:off x="1748220" y="3892804"/>
              <a:ext cx="233780" cy="14102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CAC19C48-EF7E-48B8-A9D9-B89D5BAEF41B}"/>
                </a:ext>
              </a:extLst>
            </p:cNvPr>
            <p:cNvCxnSpPr/>
            <p:nvPr/>
          </p:nvCxnSpPr>
          <p:spPr>
            <a:xfrm flipH="1" flipV="1">
              <a:off x="2826796" y="3882837"/>
              <a:ext cx="193405" cy="14339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2CAF21BE-F699-4B55-870A-6D708275AB79}"/>
                </a:ext>
              </a:extLst>
            </p:cNvPr>
            <p:cNvCxnSpPr/>
            <p:nvPr/>
          </p:nvCxnSpPr>
          <p:spPr>
            <a:xfrm>
              <a:off x="4410237" y="3204253"/>
              <a:ext cx="378455" cy="279767"/>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82CBAC0-E069-452E-9018-101A8BBB04DC}"/>
                </a:ext>
              </a:extLst>
            </p:cNvPr>
            <p:cNvCxnSpPr/>
            <p:nvPr/>
          </p:nvCxnSpPr>
          <p:spPr>
            <a:xfrm flipV="1">
              <a:off x="4426922" y="3803536"/>
              <a:ext cx="418062" cy="23637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906A563-DA7A-4C23-924E-B6D1F9377322}"/>
                </a:ext>
              </a:extLst>
            </p:cNvPr>
            <p:cNvCxnSpPr/>
            <p:nvPr/>
          </p:nvCxnSpPr>
          <p:spPr>
            <a:xfrm flipH="1">
              <a:off x="5594766" y="3206348"/>
              <a:ext cx="165553" cy="11110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13F5D200-378D-43A3-895E-6491B3B011A7}"/>
                </a:ext>
              </a:extLst>
            </p:cNvPr>
            <p:cNvCxnSpPr/>
            <p:nvPr/>
          </p:nvCxnSpPr>
          <p:spPr>
            <a:xfrm flipH="1" flipV="1">
              <a:off x="5551586" y="3932131"/>
              <a:ext cx="145056" cy="11038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EA53B83-E68C-4D6E-97D3-45D401F80EAF}"/>
                </a:ext>
              </a:extLst>
            </p:cNvPr>
            <p:cNvCxnSpPr/>
            <p:nvPr/>
          </p:nvCxnSpPr>
          <p:spPr>
            <a:xfrm flipV="1">
              <a:off x="4415661" y="1738247"/>
              <a:ext cx="301027" cy="17205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3D103630-8701-41B3-B261-0D0485EC9DF9}"/>
                </a:ext>
              </a:extLst>
            </p:cNvPr>
            <p:cNvCxnSpPr/>
            <p:nvPr/>
          </p:nvCxnSpPr>
          <p:spPr>
            <a:xfrm flipH="1" flipV="1">
              <a:off x="5528704" y="1784228"/>
              <a:ext cx="204582" cy="1324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164ACEB3-7FE3-4DB0-961D-08E5C7F17A12}"/>
                </a:ext>
              </a:extLst>
            </p:cNvPr>
            <p:cNvCxnSpPr/>
            <p:nvPr/>
          </p:nvCxnSpPr>
          <p:spPr>
            <a:xfrm flipH="1">
              <a:off x="5369420" y="1074522"/>
              <a:ext cx="374140" cy="24615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0870B087-DE50-438B-AEF0-FC601901C103}"/>
                </a:ext>
              </a:extLst>
            </p:cNvPr>
            <p:cNvCxnSpPr/>
            <p:nvPr/>
          </p:nvCxnSpPr>
          <p:spPr>
            <a:xfrm flipV="1">
              <a:off x="4394673" y="3795891"/>
              <a:ext cx="317053" cy="183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1EE85701-F0FC-4D1D-8094-281567155F78}"/>
                </a:ext>
              </a:extLst>
            </p:cNvPr>
            <p:cNvCxnSpPr/>
            <p:nvPr/>
          </p:nvCxnSpPr>
          <p:spPr>
            <a:xfrm flipH="1" flipV="1">
              <a:off x="5577979" y="3848532"/>
              <a:ext cx="172287" cy="1312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3BE7CA39-DB9F-4DE8-9E53-4F27B4602E3B}"/>
                </a:ext>
              </a:extLst>
            </p:cNvPr>
            <p:cNvCxnSpPr/>
            <p:nvPr/>
          </p:nvCxnSpPr>
          <p:spPr>
            <a:xfrm>
              <a:off x="4442731" y="3136796"/>
              <a:ext cx="413616" cy="295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65C5842F-68D4-4C6D-8D75-2F06D4266D85}"/>
                </a:ext>
              </a:extLst>
            </p:cNvPr>
            <p:cNvCxnSpPr/>
            <p:nvPr/>
          </p:nvCxnSpPr>
          <p:spPr>
            <a:xfrm flipH="1">
              <a:off x="5363426" y="3140779"/>
              <a:ext cx="355124" cy="242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53E30B7-BB01-4F85-9D69-5D7C910558DF}"/>
                </a:ext>
              </a:extLst>
            </p:cNvPr>
            <p:cNvCxnSpPr/>
            <p:nvPr/>
          </p:nvCxnSpPr>
          <p:spPr>
            <a:xfrm>
              <a:off x="6402666" y="3435208"/>
              <a:ext cx="485725" cy="56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8DCA9D92-88AF-4D8A-89C9-1728231E5D48}"/>
                </a:ext>
              </a:extLst>
            </p:cNvPr>
            <p:cNvSpPr txBox="1"/>
            <p:nvPr/>
          </p:nvSpPr>
          <p:spPr>
            <a:xfrm>
              <a:off x="6924121" y="2562010"/>
              <a:ext cx="1663027"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force by static </a:t>
              </a:r>
            </a:p>
            <a:p>
              <a:r>
                <a:rPr lang="en-US" altLang="zh-CN" sz="1600" dirty="0">
                  <a:latin typeface="Calibri" panose="020F0502020204030204" pitchFamily="34" charset="0"/>
                  <a:cs typeface="Calibri" panose="020F0502020204030204" pitchFamily="34" charset="0"/>
                </a:rPr>
                <a:t>weight</a:t>
              </a:r>
              <a:endParaRPr lang="zh-CN" altLang="en-US" sz="1600" dirty="0">
                <a:latin typeface="Calibri" panose="020F0502020204030204" pitchFamily="34" charset="0"/>
                <a:cs typeface="Calibri" panose="020F0502020204030204" pitchFamily="34" charset="0"/>
              </a:endParaRPr>
            </a:p>
          </p:txBody>
        </p:sp>
        <p:cxnSp>
          <p:nvCxnSpPr>
            <p:cNvPr id="95" name="直接箭头连接符 94">
              <a:extLst>
                <a:ext uri="{FF2B5EF4-FFF2-40B4-BE49-F238E27FC236}">
                  <a16:creationId xmlns:a16="http://schemas.microsoft.com/office/drawing/2014/main" id="{77EA90B7-C40D-43E3-B7D3-312C68F3C3B7}"/>
                </a:ext>
              </a:extLst>
            </p:cNvPr>
            <p:cNvCxnSpPr/>
            <p:nvPr/>
          </p:nvCxnSpPr>
          <p:spPr>
            <a:xfrm>
              <a:off x="6412977" y="4014356"/>
              <a:ext cx="485725" cy="563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C46982A7-8309-45B0-9431-FCDC1FC6FCCA}"/>
                </a:ext>
              </a:extLst>
            </p:cNvPr>
            <p:cNvSpPr txBox="1"/>
            <p:nvPr/>
          </p:nvSpPr>
          <p:spPr>
            <a:xfrm>
              <a:off x="6917773" y="3149362"/>
              <a:ext cx="1789056"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force by social homophily GAT</a:t>
              </a:r>
              <a:endParaRPr lang="zh-CN" altLang="en-US" sz="1600" dirty="0">
                <a:latin typeface="Calibri" panose="020F0502020204030204" pitchFamily="34" charset="0"/>
                <a:cs typeface="Calibri" panose="020F0502020204030204" pitchFamily="34" charset="0"/>
              </a:endParaRPr>
            </a:p>
          </p:txBody>
        </p:sp>
        <p:sp>
          <p:nvSpPr>
            <p:cNvPr id="97" name="文本框 96">
              <a:extLst>
                <a:ext uri="{FF2B5EF4-FFF2-40B4-BE49-F238E27FC236}">
                  <a16:creationId xmlns:a16="http://schemas.microsoft.com/office/drawing/2014/main" id="{AE38F773-3D2F-4C17-A79F-182311DC631E}"/>
                </a:ext>
              </a:extLst>
            </p:cNvPr>
            <p:cNvSpPr txBox="1"/>
            <p:nvPr/>
          </p:nvSpPr>
          <p:spPr>
            <a:xfrm>
              <a:off x="6924121" y="3730193"/>
              <a:ext cx="1782707" cy="584775"/>
            </a:xfrm>
            <a:prstGeom prst="rect">
              <a:avLst/>
            </a:prstGeom>
            <a:noFill/>
          </p:spPr>
          <p:txBody>
            <a:bodyPr wrap="square" rtlCol="0">
              <a:spAutoFit/>
            </a:bodyPr>
            <a:lstStyle/>
            <a:p>
              <a:r>
                <a:rPr lang="en-US" altLang="zh-CN" sz="1600" dirty="0">
                  <a:latin typeface="Calibri" panose="020F0502020204030204" pitchFamily="34" charset="0"/>
                  <a:cs typeface="Calibri" panose="020F0502020204030204" pitchFamily="34" charset="0"/>
                </a:rPr>
                <a:t>force by social influence GAT</a:t>
              </a:r>
              <a:endParaRPr lang="zh-CN" altLang="en-US" sz="1600" dirty="0">
                <a:latin typeface="Calibri" panose="020F0502020204030204" pitchFamily="34" charset="0"/>
                <a:cs typeface="Calibri" panose="020F0502020204030204" pitchFamily="34" charset="0"/>
              </a:endParaRPr>
            </a:p>
          </p:txBody>
        </p:sp>
        <p:cxnSp>
          <p:nvCxnSpPr>
            <p:cNvPr id="98" name="直接箭头连接符 97">
              <a:extLst>
                <a:ext uri="{FF2B5EF4-FFF2-40B4-BE49-F238E27FC236}">
                  <a16:creationId xmlns:a16="http://schemas.microsoft.com/office/drawing/2014/main" id="{DFFBAC2C-1076-4AED-B52E-6BA300B9BF81}"/>
                </a:ext>
              </a:extLst>
            </p:cNvPr>
            <p:cNvCxnSpPr/>
            <p:nvPr/>
          </p:nvCxnSpPr>
          <p:spPr>
            <a:xfrm>
              <a:off x="4427794" y="1072963"/>
              <a:ext cx="483491" cy="33245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9" name="菱形 98">
              <a:extLst>
                <a:ext uri="{FF2B5EF4-FFF2-40B4-BE49-F238E27FC236}">
                  <a16:creationId xmlns:a16="http://schemas.microsoft.com/office/drawing/2014/main" id="{EAF449CE-C701-4EFC-88F7-0E066042DFC4}"/>
                </a:ext>
              </a:extLst>
            </p:cNvPr>
            <p:cNvSpPr/>
            <p:nvPr/>
          </p:nvSpPr>
          <p:spPr>
            <a:xfrm>
              <a:off x="2234850" y="525714"/>
              <a:ext cx="344097" cy="34409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a:extLst>
                <a:ext uri="{FF2B5EF4-FFF2-40B4-BE49-F238E27FC236}">
                  <a16:creationId xmlns:a16="http://schemas.microsoft.com/office/drawing/2014/main" id="{20F4B95E-6159-4E6B-89F9-3CFB5CD96BBD}"/>
                </a:ext>
              </a:extLst>
            </p:cNvPr>
            <p:cNvCxnSpPr/>
            <p:nvPr/>
          </p:nvCxnSpPr>
          <p:spPr>
            <a:xfrm flipH="1">
              <a:off x="3756130" y="496334"/>
              <a:ext cx="6350" cy="1660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8FA93F76-E0B9-447B-A9A8-D35F0572CD7E}"/>
                </a:ext>
              </a:extLst>
            </p:cNvPr>
            <p:cNvCxnSpPr/>
            <p:nvPr/>
          </p:nvCxnSpPr>
          <p:spPr>
            <a:xfrm flipH="1">
              <a:off x="3755800" y="2610610"/>
              <a:ext cx="6350" cy="16601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2" name="菱形 101">
              <a:extLst>
                <a:ext uri="{FF2B5EF4-FFF2-40B4-BE49-F238E27FC236}">
                  <a16:creationId xmlns:a16="http://schemas.microsoft.com/office/drawing/2014/main" id="{23B41D5D-3CBA-47F3-8C25-C16A18E80570}"/>
                </a:ext>
              </a:extLst>
            </p:cNvPr>
            <p:cNvSpPr/>
            <p:nvPr/>
          </p:nvSpPr>
          <p:spPr>
            <a:xfrm>
              <a:off x="6470157" y="1016790"/>
              <a:ext cx="315733" cy="31573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3" name="文本框 102">
                  <a:extLst>
                    <a:ext uri="{FF2B5EF4-FFF2-40B4-BE49-F238E27FC236}">
                      <a16:creationId xmlns:a16="http://schemas.microsoft.com/office/drawing/2014/main" id="{ED2C2372-840A-41D5-B5D6-8348A5950457}"/>
                    </a:ext>
                  </a:extLst>
                </p:cNvPr>
                <p:cNvSpPr txBox="1"/>
                <p:nvPr/>
              </p:nvSpPr>
              <p:spPr>
                <a:xfrm>
                  <a:off x="4981718" y="500947"/>
                  <a:ext cx="211755" cy="3052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2</m:t>
                            </m:r>
                          </m:sub>
                          <m:sup/>
                        </m:sSubSup>
                      </m:oMath>
                    </m:oMathPara>
                  </a14:m>
                  <a:endParaRPr lang="zh-CN" altLang="en-US" dirty="0"/>
                </a:p>
              </p:txBody>
            </p:sp>
          </mc:Choice>
          <mc:Fallback xmlns="">
            <p:sp>
              <p:nvSpPr>
                <p:cNvPr id="154" name="文本框 153"/>
                <p:cNvSpPr txBox="1">
                  <a:spLocks noRot="1" noChangeAspect="1" noMove="1" noResize="1" noEditPoints="1" noAdjustHandles="1" noChangeArrowheads="1" noChangeShapeType="1" noTextEdit="1"/>
                </p:cNvSpPr>
                <p:nvPr/>
              </p:nvSpPr>
              <p:spPr>
                <a:xfrm>
                  <a:off x="4981718" y="500947"/>
                  <a:ext cx="211755" cy="305212"/>
                </a:xfrm>
                <a:prstGeom prst="rect">
                  <a:avLst/>
                </a:prstGeom>
                <a:blipFill>
                  <a:blip r:embed="rId21"/>
                  <a:stretch>
                    <a:fillRect l="-40000" r="-8571" b="-18000"/>
                  </a:stretch>
                </a:blipFill>
              </p:spPr>
              <p:txBody>
                <a:bodyPr/>
                <a:lstStyle/>
                <a:p>
                  <a:r>
                    <a:rPr lang="zh-CN" altLang="en-US">
                      <a:noFill/>
                    </a:rPr>
                    <a:t> </a:t>
                  </a:r>
                </a:p>
              </p:txBody>
            </p:sp>
          </mc:Fallback>
        </mc:AlternateContent>
        <p:sp>
          <p:nvSpPr>
            <p:cNvPr id="104" name="菱形 103">
              <a:extLst>
                <a:ext uri="{FF2B5EF4-FFF2-40B4-BE49-F238E27FC236}">
                  <a16:creationId xmlns:a16="http://schemas.microsoft.com/office/drawing/2014/main" id="{4479C7A1-7C0D-4559-B9CD-19C0039B30F8}"/>
                </a:ext>
              </a:extLst>
            </p:cNvPr>
            <p:cNvSpPr/>
            <p:nvPr/>
          </p:nvSpPr>
          <p:spPr>
            <a:xfrm>
              <a:off x="4893639" y="525714"/>
              <a:ext cx="344097" cy="34409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D35AD1C4-9FB4-4E83-859B-8C85A034E01E}"/>
                    </a:ext>
                  </a:extLst>
                </p:cNvPr>
                <p:cNvSpPr txBox="1"/>
                <p:nvPr/>
              </p:nvSpPr>
              <p:spPr>
                <a:xfrm>
                  <a:off x="2322929" y="2634800"/>
                  <a:ext cx="211755" cy="304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1</m:t>
                            </m:r>
                          </m:sub>
                          <m:sup/>
                        </m:sSubSup>
                      </m:oMath>
                    </m:oMathPara>
                  </a14:m>
                  <a:endParaRPr lang="zh-CN" altLang="en-US" dirty="0"/>
                </a:p>
              </p:txBody>
            </p:sp>
          </mc:Choice>
          <mc:Fallback xmlns="">
            <p:sp>
              <p:nvSpPr>
                <p:cNvPr id="158" name="文本框 157"/>
                <p:cNvSpPr txBox="1">
                  <a:spLocks noRot="1" noChangeAspect="1" noMove="1" noResize="1" noEditPoints="1" noAdjustHandles="1" noChangeArrowheads="1" noChangeShapeType="1" noTextEdit="1"/>
                </p:cNvSpPr>
                <p:nvPr/>
              </p:nvSpPr>
              <p:spPr>
                <a:xfrm>
                  <a:off x="2322929" y="2634800"/>
                  <a:ext cx="211755" cy="304699"/>
                </a:xfrm>
                <a:prstGeom prst="rect">
                  <a:avLst/>
                </a:prstGeom>
                <a:blipFill>
                  <a:blip r:embed="rId22"/>
                  <a:stretch>
                    <a:fillRect l="-40000" r="-5714" b="-18000"/>
                  </a:stretch>
                </a:blipFill>
              </p:spPr>
              <p:txBody>
                <a:bodyPr/>
                <a:lstStyle/>
                <a:p>
                  <a:r>
                    <a:rPr lang="zh-CN" altLang="en-US">
                      <a:noFill/>
                    </a:rPr>
                    <a:t> </a:t>
                  </a:r>
                </a:p>
              </p:txBody>
            </p:sp>
          </mc:Fallback>
        </mc:AlternateContent>
        <p:sp>
          <p:nvSpPr>
            <p:cNvPr id="106" name="菱形 105">
              <a:extLst>
                <a:ext uri="{FF2B5EF4-FFF2-40B4-BE49-F238E27FC236}">
                  <a16:creationId xmlns:a16="http://schemas.microsoft.com/office/drawing/2014/main" id="{A821E48B-97E7-47D0-8BED-AB7F73CB0C79}"/>
                </a:ext>
              </a:extLst>
            </p:cNvPr>
            <p:cNvSpPr/>
            <p:nvPr/>
          </p:nvSpPr>
          <p:spPr>
            <a:xfrm>
              <a:off x="2234850" y="2659567"/>
              <a:ext cx="344097" cy="34409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7" name="文本框 106">
                  <a:extLst>
                    <a:ext uri="{FF2B5EF4-FFF2-40B4-BE49-F238E27FC236}">
                      <a16:creationId xmlns:a16="http://schemas.microsoft.com/office/drawing/2014/main" id="{0AB78699-BEEB-46F8-9B35-9B8356F49219}"/>
                    </a:ext>
                  </a:extLst>
                </p:cNvPr>
                <p:cNvSpPr txBox="1"/>
                <p:nvPr/>
              </p:nvSpPr>
              <p:spPr>
                <a:xfrm>
                  <a:off x="4981718" y="2634800"/>
                  <a:ext cx="211755" cy="3052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𝑖</m:t>
                            </m:r>
                          </m:e>
                          <m:sub>
                            <m:r>
                              <a:rPr lang="en-US" altLang="zh-CN" i="1">
                                <a:latin typeface="Cambria Math" panose="02040503050406030204" pitchFamily="18" charset="0"/>
                              </a:rPr>
                              <m:t>2</m:t>
                            </m:r>
                          </m:sub>
                          <m:sup/>
                        </m:sSubSup>
                      </m:oMath>
                    </m:oMathPara>
                  </a14:m>
                  <a:endParaRPr lang="zh-CN" altLang="en-US" dirty="0"/>
                </a:p>
              </p:txBody>
            </p:sp>
          </mc:Choice>
          <mc:Fallback xmlns="">
            <p:sp>
              <p:nvSpPr>
                <p:cNvPr id="162" name="文本框 161"/>
                <p:cNvSpPr txBox="1">
                  <a:spLocks noRot="1" noChangeAspect="1" noMove="1" noResize="1" noEditPoints="1" noAdjustHandles="1" noChangeArrowheads="1" noChangeShapeType="1" noTextEdit="1"/>
                </p:cNvSpPr>
                <p:nvPr/>
              </p:nvSpPr>
              <p:spPr>
                <a:xfrm>
                  <a:off x="4981718" y="2634800"/>
                  <a:ext cx="211755" cy="305212"/>
                </a:xfrm>
                <a:prstGeom prst="rect">
                  <a:avLst/>
                </a:prstGeom>
                <a:blipFill>
                  <a:blip r:embed="rId23"/>
                  <a:stretch>
                    <a:fillRect l="-40000" r="-8571" b="-18000"/>
                  </a:stretch>
                </a:blipFill>
              </p:spPr>
              <p:txBody>
                <a:bodyPr/>
                <a:lstStyle/>
                <a:p>
                  <a:r>
                    <a:rPr lang="zh-CN" altLang="en-US">
                      <a:noFill/>
                    </a:rPr>
                    <a:t> </a:t>
                  </a:r>
                </a:p>
              </p:txBody>
            </p:sp>
          </mc:Fallback>
        </mc:AlternateContent>
        <p:sp>
          <p:nvSpPr>
            <p:cNvPr id="108" name="菱形 107">
              <a:extLst>
                <a:ext uri="{FF2B5EF4-FFF2-40B4-BE49-F238E27FC236}">
                  <a16:creationId xmlns:a16="http://schemas.microsoft.com/office/drawing/2014/main" id="{33760C49-D26E-43F5-8E71-AB329B781090}"/>
                </a:ext>
              </a:extLst>
            </p:cNvPr>
            <p:cNvSpPr/>
            <p:nvPr/>
          </p:nvSpPr>
          <p:spPr>
            <a:xfrm>
              <a:off x="4893639" y="2659567"/>
              <a:ext cx="344097" cy="34409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1F5F33C3-2E8E-4ADD-8332-46D664A7FC42}"/>
                    </a:ext>
                  </a:extLst>
                </p:cNvPr>
                <p:cNvSpPr txBox="1"/>
                <p:nvPr/>
              </p:nvSpPr>
              <p:spPr>
                <a:xfrm>
                  <a:off x="4933663" y="1373731"/>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oMath>
                    </m:oMathPara>
                  </a14:m>
                  <a:endParaRPr lang="zh-CN" altLang="en-US" dirty="0"/>
                </a:p>
              </p:txBody>
            </p:sp>
          </mc:Choice>
          <mc:Fallback xmlns="">
            <p:sp>
              <p:nvSpPr>
                <p:cNvPr id="164" name="文本框 163"/>
                <p:cNvSpPr txBox="1">
                  <a:spLocks noRot="1" noChangeAspect="1" noMove="1" noResize="1" noEditPoints="1" noAdjustHandles="1" noChangeArrowheads="1" noChangeShapeType="1" noTextEdit="1"/>
                </p:cNvSpPr>
                <p:nvPr/>
              </p:nvSpPr>
              <p:spPr>
                <a:xfrm>
                  <a:off x="4933663" y="1373731"/>
                  <a:ext cx="211755" cy="276999"/>
                </a:xfrm>
                <a:prstGeom prst="rect">
                  <a:avLst/>
                </a:prstGeom>
                <a:blipFill>
                  <a:blip r:embed="rId24"/>
                  <a:stretch>
                    <a:fillRect l="-28571" r="-4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90D2D77E-9E2D-468F-939D-7E1DD5AF019D}"/>
                    </a:ext>
                  </a:extLst>
                </p:cNvPr>
                <p:cNvSpPr txBox="1"/>
                <p:nvPr/>
              </p:nvSpPr>
              <p:spPr>
                <a:xfrm>
                  <a:off x="2258687" y="3461661"/>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oMath>
                    </m:oMathPara>
                  </a14:m>
                  <a:endParaRPr lang="zh-CN" altLang="en-US" dirty="0"/>
                </a:p>
              </p:txBody>
            </p:sp>
          </mc:Choice>
          <mc:Fallback xmlns="">
            <p:sp>
              <p:nvSpPr>
                <p:cNvPr id="165" name="文本框 164"/>
                <p:cNvSpPr txBox="1">
                  <a:spLocks noRot="1" noChangeAspect="1" noMove="1" noResize="1" noEditPoints="1" noAdjustHandles="1" noChangeArrowheads="1" noChangeShapeType="1" noTextEdit="1"/>
                </p:cNvSpPr>
                <p:nvPr/>
              </p:nvSpPr>
              <p:spPr>
                <a:xfrm>
                  <a:off x="2258687" y="3461661"/>
                  <a:ext cx="211755" cy="276999"/>
                </a:xfrm>
                <a:prstGeom prst="rect">
                  <a:avLst/>
                </a:prstGeom>
                <a:blipFill>
                  <a:blip r:embed="rId25"/>
                  <a:stretch>
                    <a:fillRect l="-29412" r="-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5BE0DEA1-3F80-4244-AA3C-CD90E1657498}"/>
                    </a:ext>
                  </a:extLst>
                </p:cNvPr>
                <p:cNvSpPr txBox="1"/>
                <p:nvPr/>
              </p:nvSpPr>
              <p:spPr>
                <a:xfrm>
                  <a:off x="4925486" y="3479157"/>
                  <a:ext cx="21175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𝑢</m:t>
                            </m:r>
                          </m:e>
                          <m:sup>
                            <m:r>
                              <a:rPr lang="en-US" altLang="zh-CN" i="1">
                                <a:latin typeface="Cambria Math" panose="02040503050406030204" pitchFamily="18" charset="0"/>
                              </a:rPr>
                              <m:t>+</m:t>
                            </m:r>
                          </m:sup>
                        </m:sSup>
                      </m:oMath>
                    </m:oMathPara>
                  </a14:m>
                  <a:endParaRPr lang="zh-CN" altLang="en-US" dirty="0"/>
                </a:p>
              </p:txBody>
            </p:sp>
          </mc:Choice>
          <mc:Fallback xmlns="">
            <p:sp>
              <p:nvSpPr>
                <p:cNvPr id="166" name="文本框 165"/>
                <p:cNvSpPr txBox="1">
                  <a:spLocks noRot="1" noChangeAspect="1" noMove="1" noResize="1" noEditPoints="1" noAdjustHandles="1" noChangeArrowheads="1" noChangeShapeType="1" noTextEdit="1"/>
                </p:cNvSpPr>
                <p:nvPr/>
              </p:nvSpPr>
              <p:spPr>
                <a:xfrm>
                  <a:off x="4925486" y="3479157"/>
                  <a:ext cx="211755" cy="276999"/>
                </a:xfrm>
                <a:prstGeom prst="rect">
                  <a:avLst/>
                </a:prstGeom>
                <a:blipFill>
                  <a:blip r:embed="rId26"/>
                  <a:stretch>
                    <a:fillRect l="-28571" r="-45714"/>
                  </a:stretch>
                </a:blipFill>
              </p:spPr>
              <p:txBody>
                <a:bodyPr/>
                <a:lstStyle/>
                <a:p>
                  <a:r>
                    <a:rPr lang="zh-CN" altLang="en-US">
                      <a:noFill/>
                    </a:rPr>
                    <a:t> </a:t>
                  </a:r>
                </a:p>
              </p:txBody>
            </p:sp>
          </mc:Fallback>
        </mc:AlternateContent>
      </p:grpSp>
      <p:sp>
        <p:nvSpPr>
          <p:cNvPr id="112" name="文本框 111">
            <a:extLst>
              <a:ext uri="{FF2B5EF4-FFF2-40B4-BE49-F238E27FC236}">
                <a16:creationId xmlns:a16="http://schemas.microsoft.com/office/drawing/2014/main" id="{D3096B1A-754C-4CC3-BA58-578333B9E8F2}"/>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14/21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791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Experiments</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113" name="矩形: 圆角 112">
            <a:extLst>
              <a:ext uri="{FF2B5EF4-FFF2-40B4-BE49-F238E27FC236}">
                <a16:creationId xmlns:a16="http://schemas.microsoft.com/office/drawing/2014/main" id="{447A7833-E4EC-489D-AA42-38421D7658EE}"/>
              </a:ext>
            </a:extLst>
          </p:cNvPr>
          <p:cNvSpPr/>
          <p:nvPr/>
        </p:nvSpPr>
        <p:spPr>
          <a:xfrm>
            <a:off x="1476551" y="1808181"/>
            <a:ext cx="2180557" cy="8004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Text Box 5">
            <a:extLst>
              <a:ext uri="{FF2B5EF4-FFF2-40B4-BE49-F238E27FC236}">
                <a16:creationId xmlns:a16="http://schemas.microsoft.com/office/drawing/2014/main" id="{C9E8FE6C-1DDB-4810-819D-0CFFF54DF92A}"/>
              </a:ext>
            </a:extLst>
          </p:cNvPr>
          <p:cNvSpPr txBox="1">
            <a:spLocks noChangeArrowheads="1"/>
          </p:cNvSpPr>
          <p:nvPr/>
        </p:nvSpPr>
        <p:spPr bwMode="auto">
          <a:xfrm>
            <a:off x="1725569" y="1930806"/>
            <a:ext cx="2685961"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b="1" dirty="0">
                <a:solidFill>
                  <a:schemeClr val="bg1"/>
                </a:solidFill>
                <a:latin typeface="Calibri" panose="020F0502020204030204" pitchFamily="34" charset="0"/>
                <a:ea typeface="宋体" panose="02010600030101010101" pitchFamily="2" charset="-122"/>
              </a:rPr>
              <a:t>Datasets</a:t>
            </a:r>
            <a:endParaRPr kumimoji="0" lang="zh-CN" altLang="zh-CN" sz="2400" b="1" i="0" u="none" strike="noStrike" cap="none" normalizeH="0" baseline="0" dirty="0">
              <a:ln>
                <a:noFill/>
              </a:ln>
              <a:solidFill>
                <a:schemeClr val="bg1"/>
              </a:solidFill>
              <a:effectLst/>
              <a:latin typeface="Arial" panose="020B0604020202020204" pitchFamily="34" charset="0"/>
            </a:endParaRPr>
          </a:p>
        </p:txBody>
      </p:sp>
      <p:pic>
        <p:nvPicPr>
          <p:cNvPr id="3" name="图形 2" descr="线箭头: 顺时针曲线">
            <a:extLst>
              <a:ext uri="{FF2B5EF4-FFF2-40B4-BE49-F238E27FC236}">
                <a16:creationId xmlns:a16="http://schemas.microsoft.com/office/drawing/2014/main" id="{72E1D3FE-7A27-4312-94E1-186608885A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828291">
            <a:off x="3716577" y="1199058"/>
            <a:ext cx="914400" cy="914400"/>
          </a:xfrm>
          <a:prstGeom prst="rect">
            <a:avLst/>
          </a:prstGeom>
        </p:spPr>
      </p:pic>
      <p:pic>
        <p:nvPicPr>
          <p:cNvPr id="115" name="图形 114" descr="线箭头: 顺时针曲线">
            <a:extLst>
              <a:ext uri="{FF2B5EF4-FFF2-40B4-BE49-F238E27FC236}">
                <a16:creationId xmlns:a16="http://schemas.microsoft.com/office/drawing/2014/main" id="{A7B6359A-487E-45CF-8FC3-698AD84FF82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4562446" flipH="1">
            <a:off x="3694235" y="2274759"/>
            <a:ext cx="914400" cy="914400"/>
          </a:xfrm>
          <a:prstGeom prst="rect">
            <a:avLst/>
          </a:prstGeom>
        </p:spPr>
      </p:pic>
      <p:sp>
        <p:nvSpPr>
          <p:cNvPr id="116" name="Text Box 7">
            <a:extLst>
              <a:ext uri="{FF2B5EF4-FFF2-40B4-BE49-F238E27FC236}">
                <a16:creationId xmlns:a16="http://schemas.microsoft.com/office/drawing/2014/main" id="{7BF0724E-D86D-4D41-A000-1855E743F974}"/>
              </a:ext>
            </a:extLst>
          </p:cNvPr>
          <p:cNvSpPr txBox="1">
            <a:spLocks noChangeArrowheads="1"/>
          </p:cNvSpPr>
          <p:nvPr/>
        </p:nvSpPr>
        <p:spPr bwMode="auto">
          <a:xfrm>
            <a:off x="4841240" y="1252458"/>
            <a:ext cx="4841240" cy="92551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Epinion (public dataset)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17" name="Text Box 7">
            <a:extLst>
              <a:ext uri="{FF2B5EF4-FFF2-40B4-BE49-F238E27FC236}">
                <a16:creationId xmlns:a16="http://schemas.microsoft.com/office/drawing/2014/main" id="{9557ABCD-BF24-4FB1-B6B1-D340FC1BA1D2}"/>
              </a:ext>
            </a:extLst>
          </p:cNvPr>
          <p:cNvSpPr txBox="1">
            <a:spLocks noChangeArrowheads="1"/>
          </p:cNvSpPr>
          <p:nvPr/>
        </p:nvSpPr>
        <p:spPr bwMode="auto">
          <a:xfrm>
            <a:off x="4841239" y="2621233"/>
            <a:ext cx="4841240" cy="59248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dirty="0">
                <a:solidFill>
                  <a:srgbClr val="000000"/>
                </a:solidFill>
                <a:latin typeface="UD Digi Kyokasho NP-B" panose="02020700000000000000" pitchFamily="18" charset="-128"/>
                <a:ea typeface="宋体" panose="02010600030101010101" pitchFamily="2" charset="-122"/>
              </a:rPr>
              <a:t>WeChat</a:t>
            </a:r>
            <a:r>
              <a:rPr kumimoji="0" lang="en-US" altLang="zh-CN" sz="24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 (commercial dataset)</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5" name="图片 4">
            <a:extLst>
              <a:ext uri="{FF2B5EF4-FFF2-40B4-BE49-F238E27FC236}">
                <a16:creationId xmlns:a16="http://schemas.microsoft.com/office/drawing/2014/main" id="{FE0B2139-D8DA-43E5-9484-A187A89090D6}"/>
              </a:ext>
            </a:extLst>
          </p:cNvPr>
          <p:cNvPicPr>
            <a:picLocks noChangeAspect="1"/>
          </p:cNvPicPr>
          <p:nvPr/>
        </p:nvPicPr>
        <p:blipFill>
          <a:blip r:embed="rId5"/>
          <a:stretch>
            <a:fillRect/>
          </a:stretch>
        </p:blipFill>
        <p:spPr>
          <a:xfrm>
            <a:off x="2234319" y="4059075"/>
            <a:ext cx="7477000" cy="1679371"/>
          </a:xfrm>
          <a:prstGeom prst="rect">
            <a:avLst/>
          </a:prstGeom>
        </p:spPr>
      </p:pic>
      <p:sp>
        <p:nvSpPr>
          <p:cNvPr id="19" name="文本框 18">
            <a:extLst>
              <a:ext uri="{FF2B5EF4-FFF2-40B4-BE49-F238E27FC236}">
                <a16:creationId xmlns:a16="http://schemas.microsoft.com/office/drawing/2014/main" id="{05E7B1B4-FD26-4C53-81D0-30CE1B1BAC13}"/>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15/21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7818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Experiments</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113" name="矩形: 圆角 112">
            <a:extLst>
              <a:ext uri="{FF2B5EF4-FFF2-40B4-BE49-F238E27FC236}">
                <a16:creationId xmlns:a16="http://schemas.microsoft.com/office/drawing/2014/main" id="{447A7833-E4EC-489D-AA42-38421D7658EE}"/>
              </a:ext>
            </a:extLst>
          </p:cNvPr>
          <p:cNvSpPr/>
          <p:nvPr/>
        </p:nvSpPr>
        <p:spPr>
          <a:xfrm>
            <a:off x="631724" y="1599178"/>
            <a:ext cx="3731553" cy="8004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Text Box 5">
            <a:extLst>
              <a:ext uri="{FF2B5EF4-FFF2-40B4-BE49-F238E27FC236}">
                <a16:creationId xmlns:a16="http://schemas.microsoft.com/office/drawing/2014/main" id="{C9E8FE6C-1DDB-4810-819D-0CFFF54DF92A}"/>
              </a:ext>
            </a:extLst>
          </p:cNvPr>
          <p:cNvSpPr txBox="1">
            <a:spLocks noChangeArrowheads="1"/>
          </p:cNvSpPr>
          <p:nvPr/>
        </p:nvSpPr>
        <p:spPr bwMode="auto">
          <a:xfrm>
            <a:off x="880743" y="1721803"/>
            <a:ext cx="4476448"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b="1" dirty="0">
                <a:solidFill>
                  <a:schemeClr val="bg1"/>
                </a:solidFill>
                <a:latin typeface="Calibri" panose="020F0502020204030204" pitchFamily="34" charset="0"/>
                <a:ea typeface="宋体" panose="02010600030101010101" pitchFamily="2" charset="-122"/>
              </a:rPr>
              <a:t>Evaluation Protocol</a:t>
            </a:r>
            <a:endParaRPr kumimoji="0" lang="zh-CN" altLang="zh-CN" sz="2400" b="1" i="0" u="none" strike="noStrike" cap="none" normalizeH="0" baseline="0" dirty="0">
              <a:ln>
                <a:noFill/>
              </a:ln>
              <a:solidFill>
                <a:schemeClr val="bg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3901F51E-93AC-44DB-A08B-080F0455D1B5}"/>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16/21</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3786404" y="2771360"/>
            <a:ext cx="7649201"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For </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Epinions</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randomly 80% for training</a:t>
            </a:r>
            <a:r>
              <a:rPr kumimoji="0" lang="en-US" altLang="zh-CN" sz="2000" b="0" i="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and</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20% for testing</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1"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80743" y="2786235"/>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Data partition</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2"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80743" y="4073734"/>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Evaluation metrics</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3"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80743" y="5350164"/>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Implementation</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4"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3786404" y="3301470"/>
            <a:ext cx="7275848"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For </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Wechat</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sequentially 90% for training, 10% for testing</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5"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3786403" y="4046875"/>
            <a:ext cx="7649201"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For </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Epinions</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t>
            </a:r>
            <a:r>
              <a:rPr kumimoji="0" lang="en-US" altLang="zh-CN" sz="2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MAPE</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and </a:t>
            </a:r>
            <a:r>
              <a:rPr kumimoji="0" lang="en-US" altLang="zh-CN" sz="2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RMSE</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for accuracy o</a:t>
            </a:r>
            <a:r>
              <a:rPr lang="en-US" altLang="zh-CN" sz="2000" dirty="0">
                <a:latin typeface="Cambria Math" panose="02040503050406030204" pitchFamily="18" charset="0"/>
                <a:ea typeface="Cambria Math" panose="02040503050406030204" pitchFamily="18" charset="0"/>
                <a:cs typeface="Arial" panose="020B0604020202020204" pitchFamily="34" charset="0"/>
              </a:rPr>
              <a:t>f 1~5 score prediction</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9"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3786403" y="4607820"/>
            <a:ext cx="7649201"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For </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Wechat</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t>
            </a:r>
            <a:r>
              <a:rPr kumimoji="0" lang="en-US" altLang="zh-CN" sz="2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Precision@10</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and </a:t>
            </a:r>
            <a:r>
              <a:rPr kumimoji="0" lang="en-US" altLang="zh-CN" sz="2000" b="0" i="1"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AUC</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for accuracy</a:t>
            </a:r>
            <a:r>
              <a:rPr kumimoji="0" lang="en-US" altLang="zh-CN" sz="2000" b="0" i="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of </a:t>
            </a: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0-1</a:t>
            </a:r>
            <a:r>
              <a:rPr kumimoji="0" lang="en-US" altLang="zh-CN" sz="2000" b="0" i="0" u="none" strike="noStrike" cap="none" normalizeH="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 classification</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3786403" y="5322390"/>
            <a:ext cx="7275848"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kumimoji="0" lang="en-US" altLang="zh-CN" sz="2000" b="0" i="0" u="none" strike="noStrike" cap="none" normalizeH="0" baseline="0" dirty="0">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Python with </a:t>
            </a:r>
            <a:r>
              <a:rPr kumimoji="0" lang="en-US" altLang="zh-CN" sz="2000" b="0" i="0" u="none" strike="noStrike" cap="none" normalizeH="0" baseline="0" dirty="0" err="1">
                <a:ln>
                  <a:noFill/>
                </a:ln>
                <a:solidFill>
                  <a:schemeClr val="tx1"/>
                </a:solidFill>
                <a:effectLst/>
                <a:latin typeface="Cambria Math" panose="02040503050406030204" pitchFamily="18" charset="0"/>
                <a:ea typeface="Cambria Math" panose="02040503050406030204" pitchFamily="18" charset="0"/>
                <a:cs typeface="Arial" panose="020B0604020202020204" pitchFamily="34" charset="0"/>
              </a:rPr>
              <a:t>Tensorflow</a:t>
            </a:r>
            <a:r>
              <a:rPr lang="en-US" altLang="zh-CN" sz="2000" dirty="0">
                <a:latin typeface="Cambria Math" panose="02040503050406030204" pitchFamily="18" charset="0"/>
                <a:ea typeface="Cambria Math" panose="02040503050406030204" pitchFamily="18" charset="0"/>
                <a:cs typeface="Arial" panose="020B0604020202020204" pitchFamily="34" charset="0"/>
              </a:rPr>
              <a:t> + GTX 1080 GPU with 8G memory</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9529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Experiments</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113" name="矩形: 圆角 112">
            <a:extLst>
              <a:ext uri="{FF2B5EF4-FFF2-40B4-BE49-F238E27FC236}">
                <a16:creationId xmlns:a16="http://schemas.microsoft.com/office/drawing/2014/main" id="{447A7833-E4EC-489D-AA42-38421D7658EE}"/>
              </a:ext>
            </a:extLst>
          </p:cNvPr>
          <p:cNvSpPr/>
          <p:nvPr/>
        </p:nvSpPr>
        <p:spPr>
          <a:xfrm>
            <a:off x="631724" y="1599178"/>
            <a:ext cx="4158937" cy="800424"/>
          </a:xfrm>
          <a:prstGeom prst="roundRect">
            <a:avLst/>
          </a:prstGeom>
          <a:solidFill>
            <a:srgbClr val="2428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Text Box 5">
            <a:extLst>
              <a:ext uri="{FF2B5EF4-FFF2-40B4-BE49-F238E27FC236}">
                <a16:creationId xmlns:a16="http://schemas.microsoft.com/office/drawing/2014/main" id="{C9E8FE6C-1DDB-4810-819D-0CFFF54DF92A}"/>
              </a:ext>
            </a:extLst>
          </p:cNvPr>
          <p:cNvSpPr txBox="1">
            <a:spLocks noChangeArrowheads="1"/>
          </p:cNvSpPr>
          <p:nvPr/>
        </p:nvSpPr>
        <p:spPr bwMode="auto">
          <a:xfrm>
            <a:off x="880743" y="1721803"/>
            <a:ext cx="4476448"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3200" b="1" dirty="0">
                <a:solidFill>
                  <a:schemeClr val="bg1"/>
                </a:solidFill>
                <a:latin typeface="Calibri" panose="020F0502020204030204" pitchFamily="34" charset="0"/>
                <a:ea typeface="宋体" panose="02010600030101010101" pitchFamily="2" charset="-122"/>
              </a:rPr>
              <a:t>Competitive Methods</a:t>
            </a:r>
            <a:endParaRPr kumimoji="0" lang="zh-CN" altLang="zh-CN" sz="2400" b="1" i="0" u="none" strike="noStrike" cap="none" normalizeH="0" baseline="0" dirty="0">
              <a:ln>
                <a:noFill/>
              </a:ln>
              <a:solidFill>
                <a:schemeClr val="bg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3901F51E-93AC-44DB-A08B-080F0455D1B5}"/>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16/21</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37134" y="2782227"/>
            <a:ext cx="10042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SVD++</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1"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80743" y="2786235"/>
            <a:ext cx="3025335"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Collaborative</a:t>
            </a:r>
            <a:r>
              <a:rPr lang="en-US" altLang="zh-CN" sz="2000" dirty="0">
                <a:solidFill>
                  <a:srgbClr val="000000"/>
                </a:solidFill>
                <a:latin typeface="UD Digi Kyokasho NP-B" panose="02020700000000000000" pitchFamily="18" charset="-128"/>
                <a:ea typeface="宋体" panose="02010600030101010101" pitchFamily="2" charset="-122"/>
              </a:rPr>
              <a:t> filtering</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2"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80743" y="3842314"/>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Social recommendation</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24"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37958" y="3275402"/>
            <a:ext cx="725961" cy="52150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DELF</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1"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52934" y="3849783"/>
            <a:ext cx="1193101"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err="1">
                <a:latin typeface="Cambria Math" panose="02040503050406030204" pitchFamily="18" charset="0"/>
                <a:ea typeface="Cambria Math" panose="02040503050406030204" pitchFamily="18" charset="0"/>
                <a:cs typeface="Arial" panose="020B0604020202020204" pitchFamily="34" charset="0"/>
              </a:rPr>
              <a:t>TrustPro</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2"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52934" y="4320426"/>
            <a:ext cx="1193101"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err="1">
                <a:latin typeface="Cambria Math" panose="02040503050406030204" pitchFamily="18" charset="0"/>
                <a:ea typeface="Cambria Math" panose="02040503050406030204" pitchFamily="18" charset="0"/>
                <a:cs typeface="Arial" panose="020B0604020202020204" pitchFamily="34" charset="0"/>
              </a:rPr>
              <a:t>TrustMF</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3"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52934" y="4791069"/>
            <a:ext cx="1193101"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err="1">
                <a:latin typeface="Cambria Math" panose="02040503050406030204" pitchFamily="18" charset="0"/>
                <a:ea typeface="Cambria Math" panose="02040503050406030204" pitchFamily="18" charset="0"/>
                <a:cs typeface="Arial" panose="020B0604020202020204" pitchFamily="34" charset="0"/>
              </a:rPr>
              <a:t>TrustSVD</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4"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52934" y="5255335"/>
            <a:ext cx="1193101"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NSCR</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5"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337134" y="5725978"/>
            <a:ext cx="1193101"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SREPS</a:t>
            </a:r>
            <a:endParaRPr lang="zh-CN" altLang="zh-CN" sz="2000" dirty="0">
              <a:latin typeface="Cambria Math" panose="02040503050406030204" pitchFamily="18" charset="0"/>
              <a:ea typeface="Cambria Math" panose="02040503050406030204" pitchFamily="18" charset="0"/>
              <a:cs typeface="Arial" panose="020B0604020202020204" pitchFamily="34" charset="0"/>
            </a:endParaRPr>
          </a:p>
        </p:txBody>
      </p:sp>
      <p:sp>
        <p:nvSpPr>
          <p:cNvPr id="36"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8" y="2786781"/>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Basic collaborative filtering method</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7"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8" y="3275402"/>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b="1" dirty="0">
                <a:latin typeface="Cambria Math" panose="02040503050406030204" pitchFamily="18" charset="0"/>
                <a:ea typeface="Cambria Math" panose="02040503050406030204" pitchFamily="18" charset="0"/>
                <a:cs typeface="Arial" panose="020B0604020202020204" pitchFamily="34" charset="0"/>
              </a:rPr>
              <a:t>Dual embedding method – IJCAI’18</a:t>
            </a:r>
            <a:endParaRPr kumimoji="0" lang="zh-CN" altLang="zh-CN" sz="2000" b="1" i="0" u="none" strike="noStrike" cap="none" normalizeH="0" baseline="0" dirty="0">
              <a:ln>
                <a:noFill/>
              </a:ln>
              <a:effectLst/>
              <a:latin typeface="Arial" panose="020B0604020202020204" pitchFamily="34" charset="0"/>
            </a:endParaRPr>
          </a:p>
        </p:txBody>
      </p:sp>
      <p:sp>
        <p:nvSpPr>
          <p:cNvPr id="38"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8" y="3842314"/>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Trust propagation – SIGIR’11</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39"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7" y="4320426"/>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Trust matrix factorization – IJCAI’13</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0"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6" y="4791068"/>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Trust matrix factorization – AAAI’15</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1"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6" y="5249299"/>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b="1" dirty="0">
                <a:latin typeface="Cambria Math" panose="02040503050406030204" pitchFamily="18" charset="0"/>
                <a:ea typeface="Cambria Math" panose="02040503050406030204" pitchFamily="18" charset="0"/>
                <a:cs typeface="Arial" panose="020B0604020202020204" pitchFamily="34" charset="0"/>
              </a:rPr>
              <a:t>Graph regularization – SIGIR’17</a:t>
            </a:r>
            <a:endParaRPr kumimoji="0" lang="zh-CN" altLang="zh-CN" sz="2000" b="1" i="0" u="none" strike="noStrike" cap="none" normalizeH="0" baseline="0" dirty="0">
              <a:ln>
                <a:noFill/>
              </a:ln>
              <a:effectLst/>
              <a:latin typeface="Arial" panose="020B0604020202020204" pitchFamily="34" charset="0"/>
            </a:endParaRPr>
          </a:p>
        </p:txBody>
      </p:sp>
      <p:sp>
        <p:nvSpPr>
          <p:cNvPr id="42"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6089045" y="5719865"/>
            <a:ext cx="5346557"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000" b="1" dirty="0">
                <a:latin typeface="Cambria Math" panose="02040503050406030204" pitchFamily="18" charset="0"/>
                <a:ea typeface="Cambria Math" panose="02040503050406030204" pitchFamily="18" charset="0"/>
                <a:cs typeface="Arial" panose="020B0604020202020204" pitchFamily="34" charset="0"/>
              </a:rPr>
              <a:t>Network embedding – AAAI’18</a:t>
            </a:r>
            <a:endParaRPr kumimoji="0" lang="zh-CN" altLang="zh-CN" sz="2000" b="1"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51685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Experiments</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11266" name="Picture 2">
            <a:extLst>
              <a:ext uri="{FF2B5EF4-FFF2-40B4-BE49-F238E27FC236}">
                <a16:creationId xmlns:a16="http://schemas.microsoft.com/office/drawing/2014/main" id="{35AF2710-7B30-4D72-A26D-C5577D17C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58" y="2211048"/>
            <a:ext cx="5028863" cy="40891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1267" name="Picture 3">
            <a:extLst>
              <a:ext uri="{FF2B5EF4-FFF2-40B4-BE49-F238E27FC236}">
                <a16:creationId xmlns:a16="http://schemas.microsoft.com/office/drawing/2014/main" id="{BDBFB4DA-0A5B-41D1-8960-2C91F2D8B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98" r="2090"/>
          <a:stretch>
            <a:fillRect/>
          </a:stretch>
        </p:blipFill>
        <p:spPr bwMode="auto">
          <a:xfrm>
            <a:off x="6068235" y="2211048"/>
            <a:ext cx="5676899" cy="370507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 Box 4">
            <a:extLst>
              <a:ext uri="{FF2B5EF4-FFF2-40B4-BE49-F238E27FC236}">
                <a16:creationId xmlns:a16="http://schemas.microsoft.com/office/drawing/2014/main" id="{67C74EF3-F678-4382-86CA-E8D7D7043A8D}"/>
              </a:ext>
            </a:extLst>
          </p:cNvPr>
          <p:cNvSpPr txBox="1">
            <a:spLocks noChangeArrowheads="1"/>
          </p:cNvSpPr>
          <p:nvPr/>
        </p:nvSpPr>
        <p:spPr bwMode="auto">
          <a:xfrm>
            <a:off x="446866" y="1143355"/>
            <a:ext cx="5676900" cy="120639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Table1:  </a:t>
            </a:r>
            <a:r>
              <a:rPr kumimoji="0" lang="en-US" altLang="zh-CN" sz="2000"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Comparative results for </a:t>
            </a:r>
            <a:r>
              <a:rPr kumimoji="0" lang="en-US" altLang="zh-CN" sz="2000" b="0" i="0" u="none" strike="noStrike" cap="none" normalizeH="0" baseline="0" dirty="0" err="1">
                <a:ln>
                  <a:noFill/>
                </a:ln>
                <a:solidFill>
                  <a:srgbClr val="000000"/>
                </a:solidFill>
                <a:effectLst/>
                <a:latin typeface="Cambria" panose="02040503050406030204" pitchFamily="18" charset="0"/>
                <a:ea typeface="宋体" panose="02010600030101010101" pitchFamily="2" charset="-122"/>
              </a:rPr>
              <a:t>Epinions</a:t>
            </a:r>
            <a:r>
              <a:rPr kumimoji="0" lang="en-US" altLang="zh-CN" sz="2000"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 </a:t>
            </a:r>
            <a:r>
              <a:rPr kumimoji="0" lang="en-US" altLang="zh-CN" sz="2000" b="0" i="0" u="none" strike="noStrike" cap="none" normalizeH="0" baseline="0" dirty="0" err="1">
                <a:ln>
                  <a:noFill/>
                </a:ln>
                <a:solidFill>
                  <a:srgbClr val="000000"/>
                </a:solidFill>
                <a:effectLst/>
                <a:latin typeface="Cambria" panose="02040503050406030204" pitchFamily="18" charset="0"/>
                <a:ea typeface="宋体" panose="02010600030101010101" pitchFamily="2" charset="-122"/>
              </a:rPr>
              <a:t>Wechat</a:t>
            </a:r>
            <a:r>
              <a:rPr kumimoji="0" lang="en-US" altLang="zh-CN" sz="2000"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 For MAE, RMSE, the smaller value is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better and vice versa for P@10, AUC.</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7" name="Text Box 5">
            <a:extLst>
              <a:ext uri="{FF2B5EF4-FFF2-40B4-BE49-F238E27FC236}">
                <a16:creationId xmlns:a16="http://schemas.microsoft.com/office/drawing/2014/main" id="{C5DC4C7F-2C0F-42F6-9AFE-DA73D5725F08}"/>
              </a:ext>
            </a:extLst>
          </p:cNvPr>
          <p:cNvSpPr txBox="1">
            <a:spLocks noChangeArrowheads="1"/>
          </p:cNvSpPr>
          <p:nvPr/>
        </p:nvSpPr>
        <p:spPr bwMode="auto">
          <a:xfrm>
            <a:off x="5985690" y="1549127"/>
            <a:ext cx="6043682" cy="43685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Table2: </a:t>
            </a:r>
            <a:r>
              <a:rPr kumimoji="0" lang="en-US" altLang="zh-CN"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 Ablation study of components in proposed method</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6" name="文本框 15">
            <a:extLst>
              <a:ext uri="{FF2B5EF4-FFF2-40B4-BE49-F238E27FC236}">
                <a16:creationId xmlns:a16="http://schemas.microsoft.com/office/drawing/2014/main" id="{483C5556-2328-4FDB-864D-C522496ECFD9}"/>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17/21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1674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315793" y="191003"/>
            <a:ext cx="438745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Problem</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30633" y="191004"/>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9" name="文本框 18">
            <a:extLst>
              <a:ext uri="{FF2B5EF4-FFF2-40B4-BE49-F238E27FC236}">
                <a16:creationId xmlns:a16="http://schemas.microsoft.com/office/drawing/2014/main" id="{68345187-BF9E-4DE7-B5CE-0EBEB5C92431}"/>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0" name="矩形 19">
            <a:extLst>
              <a:ext uri="{FF2B5EF4-FFF2-40B4-BE49-F238E27FC236}">
                <a16:creationId xmlns:a16="http://schemas.microsoft.com/office/drawing/2014/main" id="{FE56AD5C-DA2D-4185-BEF7-F59573224B38}"/>
              </a:ext>
            </a:extLst>
          </p:cNvPr>
          <p:cNvSpPr/>
          <p:nvPr/>
        </p:nvSpPr>
        <p:spPr>
          <a:xfrm>
            <a:off x="7586932" y="1600571"/>
            <a:ext cx="3571336" cy="626251"/>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Candara" panose="020E0502030303020204" pitchFamily="34" charset="0"/>
              </a:rPr>
              <a:t>·</a:t>
            </a:r>
            <a:endParaRPr lang="zh-CN" altLang="en-US" dirty="0">
              <a:latin typeface="Candara" panose="020E0502030303020204" pitchFamily="34" charset="0"/>
            </a:endParaRPr>
          </a:p>
        </p:txBody>
      </p:sp>
      <p:sp>
        <p:nvSpPr>
          <p:cNvPr id="21" name="文本框 20">
            <a:extLst>
              <a:ext uri="{FF2B5EF4-FFF2-40B4-BE49-F238E27FC236}">
                <a16:creationId xmlns:a16="http://schemas.microsoft.com/office/drawing/2014/main" id="{EBB31A7E-D266-472F-915A-1157101C2EAE}"/>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8E1C95BA-1886-4524-B2AF-1A52B56263D1}"/>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3" name="文本框 22">
            <a:extLst>
              <a:ext uri="{FF2B5EF4-FFF2-40B4-BE49-F238E27FC236}">
                <a16:creationId xmlns:a16="http://schemas.microsoft.com/office/drawing/2014/main" id="{1F5CBA33-85EF-4689-8DA0-7B18CE8A298E}"/>
              </a:ext>
            </a:extLst>
          </p:cNvPr>
          <p:cNvSpPr txBox="1"/>
          <p:nvPr/>
        </p:nvSpPr>
        <p:spPr>
          <a:xfrm>
            <a:off x="11504761" y="6380620"/>
            <a:ext cx="1342446"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1/21</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4" name="文本框 23">
            <a:extLst>
              <a:ext uri="{FF2B5EF4-FFF2-40B4-BE49-F238E27FC236}">
                <a16:creationId xmlns:a16="http://schemas.microsoft.com/office/drawing/2014/main" id="{88A82264-9BA7-441F-A3AF-CCB9269A7921}"/>
              </a:ext>
            </a:extLst>
          </p:cNvPr>
          <p:cNvSpPr txBox="1"/>
          <p:nvPr/>
        </p:nvSpPr>
        <p:spPr>
          <a:xfrm>
            <a:off x="7743647" y="1682863"/>
            <a:ext cx="3351361" cy="461665"/>
          </a:xfrm>
          <a:prstGeom prst="rect">
            <a:avLst/>
          </a:prstGeom>
          <a:noFill/>
        </p:spPr>
        <p:txBody>
          <a:bodyPr wrap="square" rtlCol="0">
            <a:spAutoFit/>
          </a:bodyPr>
          <a:lstStyle/>
          <a:p>
            <a:r>
              <a:rPr lang="en-US" altLang="zh-CN" sz="2400" b="1" dirty="0">
                <a:solidFill>
                  <a:schemeClr val="bg1"/>
                </a:solidFill>
                <a:latin typeface="Candara" panose="020E0502030303020204" pitchFamily="34" charset="0"/>
                <a:cs typeface="Arial" panose="020B0604020202020204" pitchFamily="34" charset="0"/>
              </a:rPr>
              <a:t>Top Stories on WeChat</a:t>
            </a:r>
            <a:endParaRPr lang="zh-CN" altLang="en-US" sz="2400" b="1" dirty="0">
              <a:solidFill>
                <a:schemeClr val="bg1"/>
              </a:solidFill>
              <a:latin typeface="Candara" panose="020E0502030303020204" pitchFamily="34" charset="0"/>
              <a:cs typeface="Arial" panose="020B0604020202020204" pitchFamily="34" charset="0"/>
            </a:endParaRPr>
          </a:p>
        </p:txBody>
      </p:sp>
      <p:pic>
        <p:nvPicPr>
          <p:cNvPr id="5" name="图片 4" descr="图片包含 屏幕截图&#10;&#10;描述已自动生成">
            <a:extLst>
              <a:ext uri="{FF2B5EF4-FFF2-40B4-BE49-F238E27FC236}">
                <a16:creationId xmlns:a16="http://schemas.microsoft.com/office/drawing/2014/main" id="{EA7F35B8-1F8B-443B-AA61-6AAC46D95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456" y="2558252"/>
            <a:ext cx="4475792" cy="3048640"/>
          </a:xfrm>
          <a:prstGeom prst="rect">
            <a:avLst/>
          </a:prstGeom>
        </p:spPr>
      </p:pic>
      <p:pic>
        <p:nvPicPr>
          <p:cNvPr id="9" name="图片 8">
            <a:extLst>
              <a:ext uri="{FF2B5EF4-FFF2-40B4-BE49-F238E27FC236}">
                <a16:creationId xmlns:a16="http://schemas.microsoft.com/office/drawing/2014/main" id="{C817C351-4A81-46CB-A70F-8AF0E526B407}"/>
              </a:ext>
            </a:extLst>
          </p:cNvPr>
          <p:cNvPicPr>
            <a:picLocks noChangeAspect="1"/>
          </p:cNvPicPr>
          <p:nvPr/>
        </p:nvPicPr>
        <p:blipFill rotWithShape="1">
          <a:blip r:embed="rId4"/>
          <a:srcRect t="-1798" r="1031"/>
          <a:stretch/>
        </p:blipFill>
        <p:spPr>
          <a:xfrm>
            <a:off x="995283" y="1721142"/>
            <a:ext cx="2098725" cy="1911837"/>
          </a:xfrm>
          <a:prstGeom prst="rect">
            <a:avLst/>
          </a:prstGeom>
        </p:spPr>
      </p:pic>
      <p:pic>
        <p:nvPicPr>
          <p:cNvPr id="11" name="图片 10">
            <a:extLst>
              <a:ext uri="{FF2B5EF4-FFF2-40B4-BE49-F238E27FC236}">
                <a16:creationId xmlns:a16="http://schemas.microsoft.com/office/drawing/2014/main" id="{0B86957A-396C-454F-B371-7370020B045C}"/>
              </a:ext>
            </a:extLst>
          </p:cNvPr>
          <p:cNvPicPr>
            <a:picLocks noChangeAspect="1"/>
          </p:cNvPicPr>
          <p:nvPr/>
        </p:nvPicPr>
        <p:blipFill>
          <a:blip r:embed="rId5"/>
          <a:stretch>
            <a:fillRect/>
          </a:stretch>
        </p:blipFill>
        <p:spPr>
          <a:xfrm>
            <a:off x="2066025" y="3780762"/>
            <a:ext cx="2753413" cy="1636627"/>
          </a:xfrm>
          <a:prstGeom prst="rect">
            <a:avLst/>
          </a:prstGeom>
        </p:spPr>
      </p:pic>
      <p:pic>
        <p:nvPicPr>
          <p:cNvPr id="13" name="图片 12" descr="图片包含 文字&#10;&#10;描述已自动生成">
            <a:extLst>
              <a:ext uri="{FF2B5EF4-FFF2-40B4-BE49-F238E27FC236}">
                <a16:creationId xmlns:a16="http://schemas.microsoft.com/office/drawing/2014/main" id="{C878D691-A58E-4334-93C3-57C74B5DC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6923" y="1711536"/>
            <a:ext cx="2551538" cy="2037115"/>
          </a:xfrm>
          <a:prstGeom prst="rect">
            <a:avLst/>
          </a:prstGeom>
        </p:spPr>
      </p:pic>
    </p:spTree>
    <p:extLst>
      <p:ext uri="{BB962C8B-B14F-4D97-AF65-F5344CB8AC3E}">
        <p14:creationId xmlns:p14="http://schemas.microsoft.com/office/powerpoint/2010/main" val="101323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Case Study</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13314" name="Picture 2">
            <a:extLst>
              <a:ext uri="{FF2B5EF4-FFF2-40B4-BE49-F238E27FC236}">
                <a16:creationId xmlns:a16="http://schemas.microsoft.com/office/drawing/2014/main" id="{2275E983-E5A5-4CA3-BAAD-1367945A1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25" y="1431589"/>
            <a:ext cx="5991395" cy="454165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6" name="Text Box 3">
            <a:extLst>
              <a:ext uri="{FF2B5EF4-FFF2-40B4-BE49-F238E27FC236}">
                <a16:creationId xmlns:a16="http://schemas.microsoft.com/office/drawing/2014/main" id="{7C89EBDD-13F8-4460-B81E-C2DD8B26327F}"/>
              </a:ext>
            </a:extLst>
          </p:cNvPr>
          <p:cNvSpPr txBox="1">
            <a:spLocks noChangeArrowheads="1"/>
          </p:cNvSpPr>
          <p:nvPr/>
        </p:nvSpPr>
        <p:spPr bwMode="auto">
          <a:xfrm>
            <a:off x="7102930" y="3141567"/>
            <a:ext cx="2579550" cy="105374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kumimoji="0" lang="en-US" altLang="zh-CN" b="1"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Figure3: </a:t>
            </a:r>
            <a:r>
              <a:rPr kumimoji="0" lang="en-US" altLang="zh-CN" b="0" i="0" u="none" strike="noStrike" cap="none" normalizeH="0" baseline="0" dirty="0">
                <a:ln>
                  <a:noFill/>
                </a:ln>
                <a:solidFill>
                  <a:srgbClr val="000000"/>
                </a:solidFill>
                <a:effectLst/>
                <a:latin typeface="Cambria" panose="02040503050406030204" pitchFamily="18" charset="0"/>
                <a:ea typeface="宋体" panose="02010600030101010101" pitchFamily="2" charset="-122"/>
              </a:rPr>
              <a:t>Visualization of the four GAT’s weights for a case study</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596DE797-F853-4CA0-9FD3-1D41D5ABFE04}"/>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19/21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241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438745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Conclusions</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0" name="矩形 19">
            <a:extLst>
              <a:ext uri="{FF2B5EF4-FFF2-40B4-BE49-F238E27FC236}">
                <a16:creationId xmlns:a16="http://schemas.microsoft.com/office/drawing/2014/main" id="{FE56AD5C-DA2D-4185-BEF7-F59573224B38}"/>
              </a:ext>
            </a:extLst>
          </p:cNvPr>
          <p:cNvSpPr/>
          <p:nvPr/>
        </p:nvSpPr>
        <p:spPr>
          <a:xfrm>
            <a:off x="586483" y="2129616"/>
            <a:ext cx="10969412" cy="3966383"/>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4" name="文本框 23">
            <a:extLst>
              <a:ext uri="{FF2B5EF4-FFF2-40B4-BE49-F238E27FC236}">
                <a16:creationId xmlns:a16="http://schemas.microsoft.com/office/drawing/2014/main" id="{88A82264-9BA7-441F-A3AF-CCB9269A7921}"/>
              </a:ext>
            </a:extLst>
          </p:cNvPr>
          <p:cNvSpPr txBox="1"/>
          <p:nvPr/>
        </p:nvSpPr>
        <p:spPr>
          <a:xfrm>
            <a:off x="480172" y="1383381"/>
            <a:ext cx="10770923" cy="584775"/>
          </a:xfrm>
          <a:prstGeom prst="rect">
            <a:avLst/>
          </a:prstGeom>
          <a:noFill/>
        </p:spPr>
        <p:txBody>
          <a:bodyPr wrap="square" rtlCol="0">
            <a:spAutoFit/>
          </a:bodyPr>
          <a:lstStyle/>
          <a:p>
            <a:r>
              <a:rPr lang="en-US" altLang="zh-CN" sz="3200" dirty="0">
                <a:latin typeface="Gill Sans MT" panose="020B0502020104020203" pitchFamily="34" charset="0"/>
                <a:cs typeface="Arial" panose="020B0604020202020204" pitchFamily="34" charset="0"/>
              </a:rPr>
              <a:t>Our contributions can be summarized as follows</a:t>
            </a:r>
            <a:endParaRPr lang="zh-CN" altLang="en-US" sz="3200" dirty="0">
              <a:latin typeface="Gill Sans MT" panose="020B0502020104020203" pitchFamily="34" charset="0"/>
              <a:cs typeface="Arial" panose="020B0604020202020204" pitchFamily="34" charset="0"/>
            </a:endParaRPr>
          </a:p>
        </p:txBody>
      </p:sp>
      <p:sp>
        <p:nvSpPr>
          <p:cNvPr id="25" name="文本框 24">
            <a:extLst>
              <a:ext uri="{FF2B5EF4-FFF2-40B4-BE49-F238E27FC236}">
                <a16:creationId xmlns:a16="http://schemas.microsoft.com/office/drawing/2014/main" id="{88CB044C-BEF3-40D4-B086-71AC9E53727A}"/>
              </a:ext>
            </a:extLst>
          </p:cNvPr>
          <p:cNvSpPr txBox="1"/>
          <p:nvPr/>
        </p:nvSpPr>
        <p:spPr>
          <a:xfrm>
            <a:off x="820223" y="2352572"/>
            <a:ext cx="10444123" cy="3539430"/>
          </a:xfrm>
          <a:prstGeom prst="rect">
            <a:avLst/>
          </a:prstGeom>
          <a:noFill/>
        </p:spPr>
        <p:txBody>
          <a:bodyPr wrap="square" rtlCol="0">
            <a:spAutoFit/>
          </a:bodyPr>
          <a:lstStyle/>
          <a:p>
            <a:pPr marL="571500" indent="-571500">
              <a:buAutoNum type="romanLcParenR"/>
            </a:pPr>
            <a:r>
              <a:rPr lang="en-US" altLang="zh-CN" sz="3200" b="1"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General Aspects</a:t>
            </a:r>
            <a:r>
              <a:rPr lang="en-US" altLang="zh-CN"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 4 different social effects in recommendation (heterogeneous and dynamic)</a:t>
            </a:r>
          </a:p>
          <a:p>
            <a:pPr marL="571500" indent="-571500">
              <a:buAutoNum type="romanLcParenR"/>
            </a:pPr>
            <a:endParaRPr lang="en-US" altLang="zh-CN"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endParaRPr>
          </a:p>
          <a:p>
            <a:pPr marL="571500" indent="-571500">
              <a:buAutoNum type="romanLcParenR"/>
            </a:pPr>
            <a:r>
              <a:rPr lang="en-US" altLang="zh-CN" sz="3200" b="1"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Novel Methodologies</a:t>
            </a:r>
            <a:r>
              <a:rPr lang="en-US" altLang="zh-CN"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 GAT + policy fusion</a:t>
            </a:r>
          </a:p>
          <a:p>
            <a:pPr marL="571500" indent="-571500">
              <a:buAutoNum type="romanLcParenR"/>
            </a:pPr>
            <a:endParaRPr lang="en-US" altLang="zh-CN"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endParaRPr>
          </a:p>
          <a:p>
            <a:pPr marL="571500" indent="-571500">
              <a:buAutoNum type="romanLcParenR"/>
            </a:pPr>
            <a:r>
              <a:rPr lang="en-US" altLang="zh-CN" sz="3200" b="1"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Multifaceted Experiments</a:t>
            </a:r>
            <a:r>
              <a:rPr lang="en-US" altLang="zh-CN"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rPr>
              <a:t>: comparison + ablation study + parameter sensitivity + interpretable visualization</a:t>
            </a:r>
            <a:endParaRPr lang="zh-CN" altLang="en-US" sz="3200" dirty="0">
              <a:solidFill>
                <a:schemeClr val="bg1"/>
              </a:solidFill>
              <a:latin typeface="MS PGothic" panose="020B0600070205080204" pitchFamily="34" charset="-128"/>
              <a:ea typeface="MS PGothic" panose="020B0600070205080204" pitchFamily="34" charset="-128"/>
              <a:cs typeface="FreesiaUPC" panose="020B0502040204020203" pitchFamily="34" charset="-34"/>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16" name="文本框 15">
            <a:extLst>
              <a:ext uri="{FF2B5EF4-FFF2-40B4-BE49-F238E27FC236}">
                <a16:creationId xmlns:a16="http://schemas.microsoft.com/office/drawing/2014/main" id="{1C179F83-F838-48E6-8E7C-BA7012AF1AAF}"/>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20/21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171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CDF3226A-F685-4505-9C7B-16C385A176F6}"/>
              </a:ext>
            </a:extLst>
          </p:cNvPr>
          <p:cNvSpPr/>
          <p:nvPr/>
        </p:nvSpPr>
        <p:spPr>
          <a:xfrm>
            <a:off x="453787" y="1737491"/>
            <a:ext cx="4173462" cy="100571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 name="Text Box 2">
            <a:extLst>
              <a:ext uri="{FF2B5EF4-FFF2-40B4-BE49-F238E27FC236}">
                <a16:creationId xmlns:a16="http://schemas.microsoft.com/office/drawing/2014/main" id="{2794C074-B04B-4C78-B29E-7533B630DF38}"/>
              </a:ext>
            </a:extLst>
          </p:cNvPr>
          <p:cNvSpPr txBox="1">
            <a:spLocks noChangeArrowheads="1"/>
          </p:cNvSpPr>
          <p:nvPr/>
        </p:nvSpPr>
        <p:spPr bwMode="auto">
          <a:xfrm>
            <a:off x="667778" y="1924500"/>
            <a:ext cx="4173462" cy="80493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3200" b="1" i="0" u="none" strike="noStrike" cap="none" normalizeH="0" baseline="0" dirty="0">
                <a:ln>
                  <a:noFill/>
                </a:ln>
                <a:solidFill>
                  <a:srgbClr val="FFFFFF"/>
                </a:solidFill>
                <a:effectLst/>
                <a:latin typeface="UD Digi Kyokasho NP-B" panose="02020700000000000000" pitchFamily="18" charset="-128"/>
                <a:ea typeface="宋体" panose="02010600030101010101" pitchFamily="2" charset="-122"/>
              </a:rPr>
              <a:t>Available sources</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3" name="Text Box 3">
            <a:extLst>
              <a:ext uri="{FF2B5EF4-FFF2-40B4-BE49-F238E27FC236}">
                <a16:creationId xmlns:a16="http://schemas.microsoft.com/office/drawing/2014/main" id="{9B91C782-33B8-4FEB-A270-87020FFEAE41}"/>
              </a:ext>
            </a:extLst>
          </p:cNvPr>
          <p:cNvSpPr txBox="1">
            <a:spLocks noChangeArrowheads="1"/>
          </p:cNvSpPr>
          <p:nvPr/>
        </p:nvSpPr>
        <p:spPr bwMode="auto">
          <a:xfrm>
            <a:off x="453786" y="3952959"/>
            <a:ext cx="6913292" cy="54721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lang="en-US" altLang="zh-CN" sz="2400" b="1" dirty="0">
                <a:solidFill>
                  <a:srgbClr val="000000"/>
                </a:solidFill>
                <a:latin typeface="Calibri" panose="020F0502020204030204" pitchFamily="34" charset="0"/>
                <a:ea typeface="宋体" panose="02010600030101010101" pitchFamily="2" charset="-122"/>
              </a:rPr>
              <a:t>Paper &amp; Codes: </a:t>
            </a:r>
            <a:r>
              <a:rPr lang="en-US" altLang="zh-CN" sz="2400" dirty="0">
                <a:solidFill>
                  <a:srgbClr val="000000"/>
                </a:solidFill>
                <a:latin typeface="Calibri" panose="020F0502020204030204" pitchFamily="34" charset="0"/>
                <a:ea typeface="宋体" panose="02010600030101010101" pitchFamily="2" charset="-122"/>
              </a:rPr>
              <a:t>https://github.com/echo740/DANSER</a:t>
            </a:r>
            <a:endParaRPr kumimoji="0" lang="zh-CN" altLang="zh-CN" sz="1600" i="0" u="none" strike="noStrike" cap="none" normalizeH="0" baseline="0" dirty="0">
              <a:ln>
                <a:noFill/>
              </a:ln>
              <a:solidFill>
                <a:schemeClr val="tx1"/>
              </a:solidFill>
              <a:effectLst/>
              <a:latin typeface="Arial" panose="020B0604020202020204" pitchFamily="34" charset="0"/>
            </a:endParaRPr>
          </a:p>
        </p:txBody>
      </p:sp>
      <p:sp>
        <p:nvSpPr>
          <p:cNvPr id="7" name="Text Box 5">
            <a:extLst>
              <a:ext uri="{FF2B5EF4-FFF2-40B4-BE49-F238E27FC236}">
                <a16:creationId xmlns:a16="http://schemas.microsoft.com/office/drawing/2014/main" id="{F6B08636-373D-4AF0-B324-CA3D18E22FF6}"/>
              </a:ext>
            </a:extLst>
          </p:cNvPr>
          <p:cNvSpPr txBox="1">
            <a:spLocks noChangeArrowheads="1"/>
          </p:cNvSpPr>
          <p:nvPr/>
        </p:nvSpPr>
        <p:spPr bwMode="auto">
          <a:xfrm>
            <a:off x="453786" y="4941538"/>
            <a:ext cx="5337176" cy="5064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Contact us: </a:t>
            </a: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echo740@sjtu.edu.cn</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19" name="Text Box 3">
            <a:extLst>
              <a:ext uri="{FF2B5EF4-FFF2-40B4-BE49-F238E27FC236}">
                <a16:creationId xmlns:a16="http://schemas.microsoft.com/office/drawing/2014/main" id="{009E24BE-8853-46A5-B7D2-5194D41B8AED}"/>
              </a:ext>
            </a:extLst>
          </p:cNvPr>
          <p:cNvSpPr txBox="1">
            <a:spLocks noChangeArrowheads="1"/>
          </p:cNvSpPr>
          <p:nvPr/>
        </p:nvSpPr>
        <p:spPr bwMode="auto">
          <a:xfrm>
            <a:off x="7478603" y="2689396"/>
            <a:ext cx="3994616" cy="9060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lvl="0" eaLnBrk="0" fontAlgn="base" hangingPunct="0">
              <a:spcBef>
                <a:spcPct val="0"/>
              </a:spcBef>
              <a:spcAft>
                <a:spcPct val="0"/>
              </a:spcAft>
            </a:pPr>
            <a:r>
              <a:rPr kumimoji="0" lang="en-US" altLang="zh-CN" sz="4400" b="1"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Poster: </a:t>
            </a:r>
            <a:r>
              <a:rPr lang="en-US" altLang="zh-CN" sz="3600" dirty="0">
                <a:solidFill>
                  <a:srgbClr val="000000"/>
                </a:solidFill>
                <a:latin typeface="Calibri" panose="020F0502020204030204" pitchFamily="34" charset="0"/>
                <a:ea typeface="宋体" panose="02010600030101010101" pitchFamily="2" charset="-122"/>
              </a:rPr>
              <a:t>Thus, #284</a:t>
            </a:r>
            <a:endParaRPr kumimoji="0" lang="zh-CN" altLang="zh-CN" sz="2400" i="0" u="none" strike="noStrike" cap="none" normalizeH="0" baseline="0" dirty="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33D819D0-3340-4DD7-9DA7-33CC3D4882FB}"/>
              </a:ext>
            </a:extLst>
          </p:cNvPr>
          <p:cNvSpPr txBox="1"/>
          <p:nvPr/>
        </p:nvSpPr>
        <p:spPr>
          <a:xfrm>
            <a:off x="11435605" y="6380620"/>
            <a:ext cx="1219999" cy="400110"/>
          </a:xfrm>
          <a:prstGeom prst="rect">
            <a:avLst/>
          </a:prstGeom>
          <a:noFill/>
        </p:spPr>
        <p:txBody>
          <a:bodyPr wrap="square" rtlCol="0">
            <a:spAutoFit/>
          </a:bodyPr>
          <a:lstStyle/>
          <a:p>
            <a:r>
              <a:rPr lang="en-US" altLang="zh-CN" sz="2000">
                <a:solidFill>
                  <a:schemeClr val="bg1"/>
                </a:solidFill>
                <a:latin typeface="Calibri" panose="020F0502020204030204" pitchFamily="34" charset="0"/>
                <a:cs typeface="Calibri" panose="020F0502020204030204" pitchFamily="34" charset="0"/>
              </a:rPr>
              <a:t>21/21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0358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264374" y="191003"/>
            <a:ext cx="438745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Motivation</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pic>
        <p:nvPicPr>
          <p:cNvPr id="2" name="图片 1">
            <a:extLst>
              <a:ext uri="{FF2B5EF4-FFF2-40B4-BE49-F238E27FC236}">
                <a16:creationId xmlns:a16="http://schemas.microsoft.com/office/drawing/2014/main" id="{4E44B489-A477-4BDB-8B27-AD7CB8EEF9CE}"/>
              </a:ext>
            </a:extLst>
          </p:cNvPr>
          <p:cNvPicPr>
            <a:picLocks noChangeAspect="1"/>
          </p:cNvPicPr>
          <p:nvPr/>
        </p:nvPicPr>
        <p:blipFill rotWithShape="1">
          <a:blip r:embed="rId3"/>
          <a:srcRect t="1489" r="3397"/>
          <a:stretch/>
        </p:blipFill>
        <p:spPr>
          <a:xfrm>
            <a:off x="4841240" y="1396454"/>
            <a:ext cx="7240530" cy="4334907"/>
          </a:xfrm>
          <a:prstGeom prst="rect">
            <a:avLst/>
          </a:prstGeom>
        </p:spPr>
      </p:pic>
      <p:sp>
        <p:nvSpPr>
          <p:cNvPr id="20" name="矩形 19">
            <a:extLst>
              <a:ext uri="{FF2B5EF4-FFF2-40B4-BE49-F238E27FC236}">
                <a16:creationId xmlns:a16="http://schemas.microsoft.com/office/drawing/2014/main" id="{FE56AD5C-DA2D-4185-BEF7-F59573224B38}"/>
              </a:ext>
            </a:extLst>
          </p:cNvPr>
          <p:cNvSpPr/>
          <p:nvPr/>
        </p:nvSpPr>
        <p:spPr>
          <a:xfrm>
            <a:off x="-6953" y="2094391"/>
            <a:ext cx="4499439" cy="3213105"/>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4" name="文本框 23">
            <a:extLst>
              <a:ext uri="{FF2B5EF4-FFF2-40B4-BE49-F238E27FC236}">
                <a16:creationId xmlns:a16="http://schemas.microsoft.com/office/drawing/2014/main" id="{88A82264-9BA7-441F-A3AF-CCB9269A7921}"/>
              </a:ext>
            </a:extLst>
          </p:cNvPr>
          <p:cNvSpPr txBox="1"/>
          <p:nvPr/>
        </p:nvSpPr>
        <p:spPr>
          <a:xfrm>
            <a:off x="81302" y="2267297"/>
            <a:ext cx="4262098" cy="523220"/>
          </a:xfrm>
          <a:prstGeom prst="rect">
            <a:avLst/>
          </a:prstGeom>
          <a:noFill/>
        </p:spPr>
        <p:txBody>
          <a:bodyPr wrap="square" rtlCol="0">
            <a:spAutoFit/>
          </a:bodyPr>
          <a:lstStyle/>
          <a:p>
            <a:r>
              <a:rPr lang="en-US" altLang="zh-CN" sz="2800" b="1" dirty="0">
                <a:solidFill>
                  <a:schemeClr val="bg1"/>
                </a:solidFill>
                <a:latin typeface="Georgia Pro" panose="020B0604020202020204" pitchFamily="18" charset="0"/>
                <a:cs typeface="Arial" panose="020B0604020202020204" pitchFamily="34" charset="0"/>
              </a:rPr>
              <a:t>four-fold social effects: </a:t>
            </a:r>
            <a:endParaRPr lang="zh-CN" altLang="en-US" sz="2800" b="1" dirty="0">
              <a:solidFill>
                <a:schemeClr val="bg1"/>
              </a:solidFill>
              <a:latin typeface="Georgia Pro" panose="020B0604020202020204" pitchFamily="18" charset="0"/>
              <a:cs typeface="Arial" panose="020B0604020202020204" pitchFamily="34" charset="0"/>
            </a:endParaRPr>
          </a:p>
        </p:txBody>
      </p:sp>
      <p:sp>
        <p:nvSpPr>
          <p:cNvPr id="25" name="文本框 24">
            <a:extLst>
              <a:ext uri="{FF2B5EF4-FFF2-40B4-BE49-F238E27FC236}">
                <a16:creationId xmlns:a16="http://schemas.microsoft.com/office/drawing/2014/main" id="{88CB044C-BEF3-40D4-B086-71AC9E53727A}"/>
              </a:ext>
            </a:extLst>
          </p:cNvPr>
          <p:cNvSpPr txBox="1"/>
          <p:nvPr/>
        </p:nvSpPr>
        <p:spPr>
          <a:xfrm>
            <a:off x="57670" y="3057389"/>
            <a:ext cx="4434817" cy="1815882"/>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item-to-item </a:t>
            </a:r>
            <a:r>
              <a:rPr lang="en-US" altLang="zh-CN" sz="2800" dirty="0" err="1">
                <a:solidFill>
                  <a:schemeClr val="bg1"/>
                </a:solidFill>
                <a:latin typeface="Georgia Pro" panose="020B0604020202020204" pitchFamily="18" charset="0"/>
                <a:cs typeface="Arial" panose="020B0604020202020204" pitchFamily="34" charset="0"/>
              </a:rPr>
              <a:t>homophily</a:t>
            </a:r>
            <a:endParaRPr lang="en-US" altLang="zh-CN" sz="2800" dirty="0">
              <a:solidFill>
                <a:schemeClr val="bg1"/>
              </a:solidFill>
              <a:latin typeface="Georgia Pro" panose="020B0604020202020204" pitchFamily="18" charset="0"/>
              <a:cs typeface="Arial" panose="020B0604020202020204" pitchFamily="34" charset="0"/>
            </a:endParaRP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item-to-item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7FC5E06E-010C-4BB2-A8BE-46BEC9CBF49B}"/>
              </a:ext>
            </a:extLst>
          </p:cNvPr>
          <p:cNvSpPr txBox="1"/>
          <p:nvPr/>
        </p:nvSpPr>
        <p:spPr>
          <a:xfrm>
            <a:off x="11504761" y="6380620"/>
            <a:ext cx="843481"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2/21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525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Related Works</a:t>
            </a:r>
            <a:endParaRPr lang="zh-CN" altLang="en-US" sz="4000" b="1"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19" name="文本框 18">
            <a:extLst>
              <a:ext uri="{FF2B5EF4-FFF2-40B4-BE49-F238E27FC236}">
                <a16:creationId xmlns:a16="http://schemas.microsoft.com/office/drawing/2014/main" id="{3901F51E-93AC-44DB-A08B-080F0455D1B5}"/>
              </a:ext>
            </a:extLst>
          </p:cNvPr>
          <p:cNvSpPr txBox="1"/>
          <p:nvPr/>
        </p:nvSpPr>
        <p:spPr>
          <a:xfrm>
            <a:off x="11435605"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3/21</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1"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11169" y="1415852"/>
            <a:ext cx="3025335" cy="81006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Trust Propagation</a:t>
            </a:r>
          </a:p>
        </p:txBody>
      </p:sp>
      <p:sp>
        <p:nvSpPr>
          <p:cNvPr id="22"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11169" y="2471931"/>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Trust Matrix Factorization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35"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41240" y="1415852"/>
            <a:ext cx="6896873" cy="43547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Use the rating/clicking of friends to estimate the rating/clicking of the targeted user</a:t>
            </a:r>
            <a:endParaRPr lang="zh-CN" altLang="zh-CN" sz="2000" dirty="0">
              <a:latin typeface="Cambria Math" panose="02040503050406030204" pitchFamily="18" charset="0"/>
              <a:ea typeface="Cambria Math" panose="02040503050406030204" pitchFamily="18" charset="0"/>
              <a:cs typeface="Arial" panose="020B0604020202020204" pitchFamily="34" charset="0"/>
            </a:endParaRPr>
          </a:p>
        </p:txBody>
      </p:sp>
      <p:sp>
        <p:nvSpPr>
          <p:cNvPr id="29"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11169" y="3527786"/>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Trust Graph Regularization</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30" name="Text Box 9">
            <a:extLst>
              <a:ext uri="{FF2B5EF4-FFF2-40B4-BE49-F238E27FC236}">
                <a16:creationId xmlns:a16="http://schemas.microsoft.com/office/drawing/2014/main" id="{4CB987BB-903A-4072-8477-5C5DE24E2BC7}"/>
              </a:ext>
            </a:extLst>
          </p:cNvPr>
          <p:cNvSpPr txBox="1">
            <a:spLocks noChangeArrowheads="1"/>
          </p:cNvSpPr>
          <p:nvPr/>
        </p:nvSpPr>
        <p:spPr bwMode="auto">
          <a:xfrm>
            <a:off x="811169" y="4663570"/>
            <a:ext cx="4203190" cy="4239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000000"/>
                </a:solidFill>
                <a:effectLst/>
                <a:latin typeface="UD Digi Kyokasho NP-B" panose="02020700000000000000" pitchFamily="18" charset="-128"/>
                <a:ea typeface="宋体" panose="02010600030101010101" pitchFamily="2" charset="-122"/>
              </a:rPr>
              <a:t>Trust Network Embedding</a:t>
            </a:r>
            <a:endParaRPr kumimoji="0" lang="zh-CN" altLang="zh-CN" sz="1200" b="0" i="0" u="none" strike="noStrike" cap="none" normalizeH="0" baseline="0" dirty="0">
              <a:ln>
                <a:noFill/>
              </a:ln>
              <a:solidFill>
                <a:schemeClr val="tx1"/>
              </a:solidFill>
              <a:effectLst/>
              <a:latin typeface="Arial" panose="020B0604020202020204" pitchFamily="34" charset="0"/>
            </a:endParaRPr>
          </a:p>
        </p:txBody>
      </p:sp>
      <p:sp>
        <p:nvSpPr>
          <p:cNvPr id="43"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41240" y="2419799"/>
            <a:ext cx="6896873" cy="7597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Adopt latent user preference factor to retrieve the matrix of social trust</a:t>
            </a:r>
            <a:endParaRPr lang="zh-CN" altLang="zh-CN" sz="2000" dirty="0">
              <a:latin typeface="Cambria Math" panose="02040503050406030204" pitchFamily="18" charset="0"/>
              <a:ea typeface="Cambria Math" panose="02040503050406030204" pitchFamily="18" charset="0"/>
              <a:cs typeface="Arial" panose="020B0604020202020204" pitchFamily="34" charset="0"/>
            </a:endParaRPr>
          </a:p>
        </p:txBody>
      </p:sp>
      <p:sp>
        <p:nvSpPr>
          <p:cNvPr id="44"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41240" y="3527786"/>
            <a:ext cx="6896873" cy="7597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Constrain the representations of neighbored users in social network to be similar</a:t>
            </a:r>
            <a:endParaRPr lang="zh-CN" altLang="zh-CN" sz="2000" dirty="0">
              <a:latin typeface="Cambria Math" panose="02040503050406030204" pitchFamily="18" charset="0"/>
              <a:ea typeface="Cambria Math" panose="02040503050406030204" pitchFamily="18" charset="0"/>
              <a:cs typeface="Arial" panose="020B0604020202020204" pitchFamily="34" charset="0"/>
            </a:endParaRPr>
          </a:p>
        </p:txBody>
      </p:sp>
      <p:sp>
        <p:nvSpPr>
          <p:cNvPr id="45" name="Text Box 3">
            <a:extLst>
              <a:ext uri="{FF2B5EF4-FFF2-40B4-BE49-F238E27FC236}">
                <a16:creationId xmlns:a16="http://schemas.microsoft.com/office/drawing/2014/main" id="{5FB7E3DA-627F-4D70-AEDE-AD9F9049124C}"/>
              </a:ext>
            </a:extLst>
          </p:cNvPr>
          <p:cNvSpPr txBox="1">
            <a:spLocks noChangeArrowheads="1"/>
          </p:cNvSpPr>
          <p:nvPr/>
        </p:nvSpPr>
        <p:spPr bwMode="auto">
          <a:xfrm>
            <a:off x="4841239" y="4660009"/>
            <a:ext cx="6896873" cy="106492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eaLnBrk="0" fontAlgn="base" hangingPunct="0">
              <a:spcBef>
                <a:spcPct val="0"/>
              </a:spcBef>
              <a:spcAft>
                <a:spcPct val="0"/>
              </a:spcAft>
            </a:pPr>
            <a:r>
              <a:rPr lang="en-US" altLang="zh-CN" sz="2000" dirty="0">
                <a:latin typeface="Cambria Math" panose="02040503050406030204" pitchFamily="18" charset="0"/>
                <a:ea typeface="Cambria Math" panose="02040503050406030204" pitchFamily="18" charset="0"/>
                <a:cs typeface="Arial" panose="020B0604020202020204" pitchFamily="34" charset="0"/>
              </a:rPr>
              <a:t>Treat user-item interaction network and social network as a whole network and use network embedding technique to encode the topology information as low-dimension features</a:t>
            </a:r>
            <a:endParaRPr lang="zh-CN" altLang="zh-CN" sz="2000" dirty="0">
              <a:latin typeface="Cambria Math" panose="02040503050406030204" pitchFamily="18" charset="0"/>
              <a:ea typeface="Cambria Math" panose="02040503050406030204" pitchFamily="18" charset="0"/>
              <a:cs typeface="Arial" panose="020B0604020202020204" pitchFamily="34" charset="0"/>
            </a:endParaRPr>
          </a:p>
        </p:txBody>
      </p:sp>
    </p:spTree>
    <p:extLst>
      <p:ext uri="{BB962C8B-B14F-4D97-AF65-F5344CB8AC3E}">
        <p14:creationId xmlns:p14="http://schemas.microsoft.com/office/powerpoint/2010/main" val="203344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288108" y="191003"/>
            <a:ext cx="4786873"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Our Model: DANSER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7FC5E06E-010C-4BB2-A8BE-46BEC9CBF49B}"/>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3/21</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AF50D8FB-B8FB-4941-A2DC-DD3FB2660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793" y="1209789"/>
            <a:ext cx="10706414" cy="487467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659827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438745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Raw Input</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7FC5E06E-010C-4BB2-A8BE-46BEC9CBF49B}"/>
              </a:ext>
            </a:extLst>
          </p:cNvPr>
          <p:cNvSpPr txBox="1"/>
          <p:nvPr/>
        </p:nvSpPr>
        <p:spPr>
          <a:xfrm>
            <a:off x="11504761" y="6380620"/>
            <a:ext cx="874217"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4/21</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2" name="Picture 3">
            <a:extLst>
              <a:ext uri="{FF2B5EF4-FFF2-40B4-BE49-F238E27FC236}">
                <a16:creationId xmlns:a16="http://schemas.microsoft.com/office/drawing/2014/main" id="{0E4E504B-0F79-4FEE-95E1-9F683A49CD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 r="83574"/>
          <a:stretch/>
        </p:blipFill>
        <p:spPr bwMode="auto">
          <a:xfrm>
            <a:off x="542240" y="1133279"/>
            <a:ext cx="1871623" cy="513036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 name="Picture 5" descr="GU">
            <a:extLst>
              <a:ext uri="{FF2B5EF4-FFF2-40B4-BE49-F238E27FC236}">
                <a16:creationId xmlns:a16="http://schemas.microsoft.com/office/drawing/2014/main" id="{6A233C22-8438-4FCA-9D78-FD3D2BF79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680" y="1670770"/>
            <a:ext cx="432042" cy="30625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8" name="Text Box 6">
            <a:extLst>
              <a:ext uri="{FF2B5EF4-FFF2-40B4-BE49-F238E27FC236}">
                <a16:creationId xmlns:a16="http://schemas.microsoft.com/office/drawing/2014/main" id="{BB9144E2-A9D1-48F8-B765-DEA07D481054}"/>
              </a:ext>
            </a:extLst>
          </p:cNvPr>
          <p:cNvSpPr txBox="1">
            <a:spLocks noChangeArrowheads="1"/>
          </p:cNvSpPr>
          <p:nvPr/>
        </p:nvSpPr>
        <p:spPr bwMode="auto">
          <a:xfrm>
            <a:off x="3086625" y="2177034"/>
            <a:ext cx="4779219" cy="54693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user-item interaction matrix</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9" name="Text Box 7">
            <a:extLst>
              <a:ext uri="{FF2B5EF4-FFF2-40B4-BE49-F238E27FC236}">
                <a16:creationId xmlns:a16="http://schemas.microsoft.com/office/drawing/2014/main" id="{C14B1622-6274-47D8-B8DE-D0A1602995B8}"/>
              </a:ext>
            </a:extLst>
          </p:cNvPr>
          <p:cNvSpPr txBox="1">
            <a:spLocks noChangeArrowheads="1"/>
          </p:cNvSpPr>
          <p:nvPr/>
        </p:nvSpPr>
        <p:spPr bwMode="auto">
          <a:xfrm>
            <a:off x="3086625" y="1551136"/>
            <a:ext cx="3125521" cy="63396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user social network</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 name="Picture 8" descr="R">
            <a:extLst>
              <a:ext uri="{FF2B5EF4-FFF2-40B4-BE49-F238E27FC236}">
                <a16:creationId xmlns:a16="http://schemas.microsoft.com/office/drawing/2014/main" id="{C6E3E411-ECEC-4CB4-8578-84BB757887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2142" y="2303008"/>
            <a:ext cx="232179" cy="2357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1" name="Text Box 9">
            <a:extLst>
              <a:ext uri="{FF2B5EF4-FFF2-40B4-BE49-F238E27FC236}">
                <a16:creationId xmlns:a16="http://schemas.microsoft.com/office/drawing/2014/main" id="{A564059A-3853-4389-8C66-1679602E49DD}"/>
              </a:ext>
            </a:extLst>
          </p:cNvPr>
          <p:cNvSpPr txBox="1">
            <a:spLocks noChangeArrowheads="1"/>
          </p:cNvSpPr>
          <p:nvPr/>
        </p:nvSpPr>
        <p:spPr bwMode="auto">
          <a:xfrm>
            <a:off x="3469326" y="3527469"/>
            <a:ext cx="3633412" cy="4942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similarity coefficient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34" name="Picture 10" descr="sij">
            <a:extLst>
              <a:ext uri="{FF2B5EF4-FFF2-40B4-BE49-F238E27FC236}">
                <a16:creationId xmlns:a16="http://schemas.microsoft.com/office/drawing/2014/main" id="{CD33ED68-7BCC-4C85-99C0-FE4AF7A916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734" y="3667592"/>
            <a:ext cx="467786" cy="3754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2" name="Text Box 11">
            <a:extLst>
              <a:ext uri="{FF2B5EF4-FFF2-40B4-BE49-F238E27FC236}">
                <a16:creationId xmlns:a16="http://schemas.microsoft.com/office/drawing/2014/main" id="{BEB22BF8-AD4D-412B-82F5-070764FFC273}"/>
              </a:ext>
            </a:extLst>
          </p:cNvPr>
          <p:cNvSpPr txBox="1">
            <a:spLocks noChangeArrowheads="1"/>
          </p:cNvSpPr>
          <p:nvPr/>
        </p:nvSpPr>
        <p:spPr bwMode="auto">
          <a:xfrm>
            <a:off x="7183002" y="3532995"/>
            <a:ext cx="2068199" cy="7437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of item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36" name="Picture 12" descr="i">
            <a:extLst>
              <a:ext uri="{FF2B5EF4-FFF2-40B4-BE49-F238E27FC236}">
                <a16:creationId xmlns:a16="http://schemas.microsoft.com/office/drawing/2014/main" id="{F89B44BB-175B-4202-959A-ED5FB0513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7087" y="3661853"/>
            <a:ext cx="108810" cy="26916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3" name="Text Box 13">
            <a:extLst>
              <a:ext uri="{FF2B5EF4-FFF2-40B4-BE49-F238E27FC236}">
                <a16:creationId xmlns:a16="http://schemas.microsoft.com/office/drawing/2014/main" id="{BF957CDB-8DE4-4426-BC1D-EF97971522A2}"/>
              </a:ext>
            </a:extLst>
          </p:cNvPr>
          <p:cNvSpPr txBox="1">
            <a:spLocks noChangeArrowheads="1"/>
          </p:cNvSpPr>
          <p:nvPr/>
        </p:nvSpPr>
        <p:spPr bwMode="auto">
          <a:xfrm>
            <a:off x="8599754" y="3535367"/>
            <a:ext cx="2068199" cy="74375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and item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38" name="Picture 14" descr="j">
            <a:extLst>
              <a:ext uri="{FF2B5EF4-FFF2-40B4-BE49-F238E27FC236}">
                <a16:creationId xmlns:a16="http://schemas.microsoft.com/office/drawing/2014/main" id="{C4553C0C-F5B6-45F9-9B1F-B604120B74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8843" y="3640096"/>
            <a:ext cx="177085" cy="3754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33" name="Text Box 15">
            <a:extLst>
              <a:ext uri="{FF2B5EF4-FFF2-40B4-BE49-F238E27FC236}">
                <a16:creationId xmlns:a16="http://schemas.microsoft.com/office/drawing/2014/main" id="{03DE6CEF-CD2C-462C-B2DD-6856004FDCB4}"/>
              </a:ext>
            </a:extLst>
          </p:cNvPr>
          <p:cNvSpPr txBox="1">
            <a:spLocks noChangeArrowheads="1"/>
          </p:cNvSpPr>
          <p:nvPr/>
        </p:nvSpPr>
        <p:spPr bwMode="auto">
          <a:xfrm>
            <a:off x="10241305" y="3523806"/>
            <a:ext cx="506912" cy="66996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1035" name="Text Box 16">
            <a:extLst>
              <a:ext uri="{FF2B5EF4-FFF2-40B4-BE49-F238E27FC236}">
                <a16:creationId xmlns:a16="http://schemas.microsoft.com/office/drawing/2014/main" id="{4DD030D8-157F-4CEF-A680-5C25A29B9A97}"/>
              </a:ext>
            </a:extLst>
          </p:cNvPr>
          <p:cNvSpPr txBox="1">
            <a:spLocks noChangeArrowheads="1"/>
          </p:cNvSpPr>
          <p:nvPr/>
        </p:nvSpPr>
        <p:spPr bwMode="auto">
          <a:xfrm>
            <a:off x="4286864" y="4078834"/>
            <a:ext cx="6461353" cy="6090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number of users who clicked both items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1037" name="Text Box 17">
            <a:extLst>
              <a:ext uri="{FF2B5EF4-FFF2-40B4-BE49-F238E27FC236}">
                <a16:creationId xmlns:a16="http://schemas.microsoft.com/office/drawing/2014/main" id="{5BAC18A9-A081-4900-AC55-EDA7CD9EB5CB}"/>
              </a:ext>
            </a:extLst>
          </p:cNvPr>
          <p:cNvSpPr txBox="1">
            <a:spLocks noChangeArrowheads="1"/>
          </p:cNvSpPr>
          <p:nvPr/>
        </p:nvSpPr>
        <p:spPr bwMode="auto">
          <a:xfrm>
            <a:off x="3469325" y="4537119"/>
            <a:ext cx="3114409" cy="75968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item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42" name="Picture 18" descr="i">
            <a:extLst>
              <a:ext uri="{FF2B5EF4-FFF2-40B4-BE49-F238E27FC236}">
                <a16:creationId xmlns:a16="http://schemas.microsoft.com/office/drawing/2014/main" id="{5BEB0E93-BF07-40AA-A196-3AAE3D9510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7192" y="4637942"/>
            <a:ext cx="123629" cy="30989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39" name="Text Box 19">
            <a:extLst>
              <a:ext uri="{FF2B5EF4-FFF2-40B4-BE49-F238E27FC236}">
                <a16:creationId xmlns:a16="http://schemas.microsoft.com/office/drawing/2014/main" id="{BED36953-B6B3-4CDB-84D6-C3A7A25CAA5A}"/>
              </a:ext>
            </a:extLst>
          </p:cNvPr>
          <p:cNvSpPr txBox="1">
            <a:spLocks noChangeArrowheads="1"/>
          </p:cNvSpPr>
          <p:nvPr/>
        </p:nvSpPr>
        <p:spPr bwMode="auto">
          <a:xfrm>
            <a:off x="4494753" y="4557796"/>
            <a:ext cx="3310133" cy="5046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is related to item</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44" name="Picture 20" descr="j">
            <a:extLst>
              <a:ext uri="{FF2B5EF4-FFF2-40B4-BE49-F238E27FC236}">
                <a16:creationId xmlns:a16="http://schemas.microsoft.com/office/drawing/2014/main" id="{F5B7F9E9-B126-4EB9-829B-C2411D4A5C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8189" y="4635227"/>
            <a:ext cx="162560" cy="34121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40" name="Text Box 21">
            <a:extLst>
              <a:ext uri="{FF2B5EF4-FFF2-40B4-BE49-F238E27FC236}">
                <a16:creationId xmlns:a16="http://schemas.microsoft.com/office/drawing/2014/main" id="{1C3B8217-1469-430D-AD54-52148940EB5A}"/>
              </a:ext>
            </a:extLst>
          </p:cNvPr>
          <p:cNvSpPr txBox="1">
            <a:spLocks noChangeArrowheads="1"/>
          </p:cNvSpPr>
          <p:nvPr/>
        </p:nvSpPr>
        <p:spPr bwMode="auto">
          <a:xfrm>
            <a:off x="7310909" y="4572683"/>
            <a:ext cx="3310132" cy="50469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if</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46" name="Picture 22" descr="sij tau">
            <a:extLst>
              <a:ext uri="{FF2B5EF4-FFF2-40B4-BE49-F238E27FC236}">
                <a16:creationId xmlns:a16="http://schemas.microsoft.com/office/drawing/2014/main" id="{EF7C2A3A-6BEC-4A55-B40A-1360E95FCD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9804" y="4702996"/>
            <a:ext cx="1196924" cy="36898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41" name="Text Box 23">
            <a:extLst>
              <a:ext uri="{FF2B5EF4-FFF2-40B4-BE49-F238E27FC236}">
                <a16:creationId xmlns:a16="http://schemas.microsoft.com/office/drawing/2014/main" id="{3BBD759A-47FD-4CDC-AEE7-6E256B7ED31D}"/>
              </a:ext>
            </a:extLst>
          </p:cNvPr>
          <p:cNvSpPr txBox="1">
            <a:spLocks noChangeArrowheads="1"/>
          </p:cNvSpPr>
          <p:nvPr/>
        </p:nvSpPr>
        <p:spPr bwMode="auto">
          <a:xfrm>
            <a:off x="3086625" y="2794027"/>
            <a:ext cx="5762272" cy="64703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define item implicit network as graph</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1048" name="Picture 24" descr="GI=">
            <a:extLst>
              <a:ext uri="{FF2B5EF4-FFF2-40B4-BE49-F238E27FC236}">
                <a16:creationId xmlns:a16="http://schemas.microsoft.com/office/drawing/2014/main" id="{7B959945-CBFE-4949-A0C2-BBBFE0995B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9997" y="2953050"/>
            <a:ext cx="1749333" cy="30979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3" name="圆角矩形 2"/>
          <p:cNvSpPr/>
          <p:nvPr/>
        </p:nvSpPr>
        <p:spPr>
          <a:xfrm>
            <a:off x="3269974" y="3441059"/>
            <a:ext cx="7294894" cy="1896254"/>
          </a:xfrm>
          <a:prstGeom prst="roundRect">
            <a:avLst>
              <a:gd name="adj" fmla="val 9853"/>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363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438745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Embedding Layer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3" name="Picture 4">
            <a:extLst>
              <a:ext uri="{FF2B5EF4-FFF2-40B4-BE49-F238E27FC236}">
                <a16:creationId xmlns:a16="http://schemas.microsoft.com/office/drawing/2014/main" id="{9E0BCDFA-6079-4017-851C-210143F9B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39" r="73484"/>
          <a:stretch/>
        </p:blipFill>
        <p:spPr bwMode="auto">
          <a:xfrm>
            <a:off x="256167" y="934059"/>
            <a:ext cx="3062258" cy="53737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0" name="Text Box 6">
            <a:extLst>
              <a:ext uri="{FF2B5EF4-FFF2-40B4-BE49-F238E27FC236}">
                <a16:creationId xmlns:a16="http://schemas.microsoft.com/office/drawing/2014/main" id="{00A8396A-AC98-4E90-91C9-77DC0CA0F803}"/>
              </a:ext>
            </a:extLst>
          </p:cNvPr>
          <p:cNvSpPr txBox="1">
            <a:spLocks noChangeArrowheads="1"/>
          </p:cNvSpPr>
          <p:nvPr/>
        </p:nvSpPr>
        <p:spPr bwMode="auto">
          <a:xfrm>
            <a:off x="4033064" y="1937722"/>
            <a:ext cx="7629525" cy="331152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R="0" lvl="0" algn="l" defTabSz="914400" rtl="0" eaLnBrk="0" fontAlgn="base" latinLnBrk="0" hangingPunct="0">
              <a:lnSpc>
                <a:spcPct val="100000"/>
              </a:lnSpc>
              <a:spcBef>
                <a:spcPts val="180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user embedding</a:t>
            </a:r>
            <a:endParaRPr kumimoji="0" lang="zh-CN"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p>
            <a:pPr marR="0" lvl="0" algn="l" defTabSz="914400" rtl="0" eaLnBrk="0" fontAlgn="base" latinLnBrk="0" hangingPunct="0">
              <a:lnSpc>
                <a:spcPct val="100000"/>
              </a:lnSpc>
              <a:spcBef>
                <a:spcPts val="180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item embedding</a:t>
            </a:r>
            <a:endParaRPr kumimoji="0" lang="zh-CN"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p>
            <a:pPr marR="0" lvl="0" algn="l" defTabSz="914400" rtl="0" eaLnBrk="0" fontAlgn="base" latinLnBrk="0" hangingPunct="0">
              <a:lnSpc>
                <a:spcPct val="100000"/>
              </a:lnSpc>
              <a:spcBef>
                <a:spcPts val="180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user factor</a:t>
            </a:r>
            <a:endParaRPr kumimoji="0" lang="zh-CN"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p>
            <a:pPr marR="0" lvl="0" algn="l" defTabSz="914400" rtl="0" eaLnBrk="0" fontAlgn="base" latinLnBrk="0" hangingPunct="0">
              <a:lnSpc>
                <a:spcPct val="100000"/>
              </a:lnSpc>
              <a:spcBef>
                <a:spcPts val="180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item factor</a:t>
            </a:r>
            <a:endParaRPr kumimoji="0" lang="zh-CN"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endParaRPr>
          </a:p>
          <a:p>
            <a:pPr marR="0" lvl="0" algn="l" defTabSz="914400" rtl="0" eaLnBrk="0" fontAlgn="base" latinLnBrk="0" hangingPunct="0">
              <a:lnSpc>
                <a:spcPct val="100000"/>
              </a:lnSpc>
              <a:spcBef>
                <a:spcPts val="1800"/>
              </a:spcBef>
              <a:spcAft>
                <a:spcPct val="0"/>
              </a:spcAft>
              <a:buClrTx/>
              <a:buSzPts val="800"/>
              <a:tabLst/>
            </a:pPr>
            <a:r>
              <a:rPr kumimoji="0" lang="en-US" altLang="zh-CN" sz="28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edge features</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7182" name="Picture 14" descr="p">
            <a:extLst>
              <a:ext uri="{FF2B5EF4-FFF2-40B4-BE49-F238E27FC236}">
                <a16:creationId xmlns:a16="http://schemas.microsoft.com/office/drawing/2014/main" id="{789115A7-725D-4444-BE2F-94FAB25AF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1338" y="2075993"/>
            <a:ext cx="2212975" cy="34925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83" name="Picture 15" descr="Q">
            <a:extLst>
              <a:ext uri="{FF2B5EF4-FFF2-40B4-BE49-F238E27FC236}">
                <a16:creationId xmlns:a16="http://schemas.microsoft.com/office/drawing/2014/main" id="{142EAAAD-51BC-45DC-BC28-4CFF46E506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1338" y="2712323"/>
            <a:ext cx="2103807" cy="34766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84" name="Picture 16" descr="Xi">
            <a:extLst>
              <a:ext uri="{FF2B5EF4-FFF2-40B4-BE49-F238E27FC236}">
                <a16:creationId xmlns:a16="http://schemas.microsoft.com/office/drawing/2014/main" id="{59DEE191-86E9-42F3-94D6-F207C0F73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9671" y="3371537"/>
            <a:ext cx="3217863" cy="37306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85" name="Picture 17" descr="yu">
            <a:extLst>
              <a:ext uri="{FF2B5EF4-FFF2-40B4-BE49-F238E27FC236}">
                <a16:creationId xmlns:a16="http://schemas.microsoft.com/office/drawing/2014/main" id="{3D0453A0-C711-4797-939D-D65499E793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6333" y="4006152"/>
            <a:ext cx="3284538" cy="42068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7186" name="Picture 18" descr="euv">
            <a:extLst>
              <a:ext uri="{FF2B5EF4-FFF2-40B4-BE49-F238E27FC236}">
                <a16:creationId xmlns:a16="http://schemas.microsoft.com/office/drawing/2014/main" id="{03CD5BE8-261D-4A99-9D2D-8942E098E2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6792" y="4737483"/>
            <a:ext cx="666750" cy="36671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19" name="文本框 18">
            <a:extLst>
              <a:ext uri="{FF2B5EF4-FFF2-40B4-BE49-F238E27FC236}">
                <a16:creationId xmlns:a16="http://schemas.microsoft.com/office/drawing/2014/main" id="{E160C219-ED2B-4182-AE89-3EFECD9030C1}"/>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5/21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33902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65108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Dual GCN/GAT Layer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59AEF4E4-8983-4E29-AA76-EC1C7818F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2" y="1156157"/>
            <a:ext cx="4178412" cy="494490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 name="Text Box 3">
            <a:extLst>
              <a:ext uri="{FF2B5EF4-FFF2-40B4-BE49-F238E27FC236}">
                <a16:creationId xmlns:a16="http://schemas.microsoft.com/office/drawing/2014/main" id="{050D24BE-6886-422D-9E80-643F07E2163F}"/>
              </a:ext>
            </a:extLst>
          </p:cNvPr>
          <p:cNvSpPr txBox="1">
            <a:spLocks noChangeArrowheads="1"/>
          </p:cNvSpPr>
          <p:nvPr/>
        </p:nvSpPr>
        <p:spPr bwMode="auto">
          <a:xfrm>
            <a:off x="8196313" y="1211257"/>
            <a:ext cx="3796299" cy="8660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GAT to capture social homophily (user domain)</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3076" name="Picture 4" descr="Pstar">
            <a:extLst>
              <a:ext uri="{FF2B5EF4-FFF2-40B4-BE49-F238E27FC236}">
                <a16:creationId xmlns:a16="http://schemas.microsoft.com/office/drawing/2014/main" id="{6B02B117-9AF4-4EC2-B28A-C4A9E5E9029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38098" y="2253848"/>
            <a:ext cx="2751534" cy="2607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077" name="Picture 5" descr="auvp">
            <a:extLst>
              <a:ext uri="{FF2B5EF4-FFF2-40B4-BE49-F238E27FC236}">
                <a16:creationId xmlns:a16="http://schemas.microsoft.com/office/drawing/2014/main" id="{6B6CA18E-B550-4F70-AB5C-B94938DDB4F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129313" y="2834814"/>
            <a:ext cx="3794605" cy="5050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Text Box 6">
            <a:extLst>
              <a:ext uri="{FF2B5EF4-FFF2-40B4-BE49-F238E27FC236}">
                <a16:creationId xmlns:a16="http://schemas.microsoft.com/office/drawing/2014/main" id="{84936C5F-8B28-4F1A-A410-2F4A76E5FC97}"/>
              </a:ext>
            </a:extLst>
          </p:cNvPr>
          <p:cNvSpPr txBox="1">
            <a:spLocks noChangeArrowheads="1"/>
          </p:cNvSpPr>
          <p:nvPr/>
        </p:nvSpPr>
        <p:spPr bwMode="auto">
          <a:xfrm>
            <a:off x="4291645" y="1209365"/>
            <a:ext cx="3258724" cy="11734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000000"/>
                </a:solidFill>
                <a:effectLst/>
                <a:latin typeface="Calibri" panose="020F0502020204030204" pitchFamily="34" charset="0"/>
                <a:ea typeface="宋体" panose="02010600030101010101" pitchFamily="2" charset="-122"/>
              </a:rPr>
              <a:t>GAT to capture social influence (user domain)</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3079" name="Picture 7" descr="yui">
            <a:extLst>
              <a:ext uri="{FF2B5EF4-FFF2-40B4-BE49-F238E27FC236}">
                <a16:creationId xmlns:a16="http://schemas.microsoft.com/office/drawing/2014/main" id="{094296DE-72CF-455A-8DD1-093AE1635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1645" y="2244846"/>
            <a:ext cx="2751534" cy="26053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080" name="Picture 8" descr="CodeCogsEqn (2)">
            <a:extLst>
              <a:ext uri="{FF2B5EF4-FFF2-40B4-BE49-F238E27FC236}">
                <a16:creationId xmlns:a16="http://schemas.microsoft.com/office/drawing/2014/main" id="{B2FF6B26-F2A3-42EC-A405-255FE1EEBEDB}"/>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291645" y="2902782"/>
            <a:ext cx="3525355" cy="41035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081" name="Picture 9" descr="CodeCogsEqn (3)">
            <a:extLst>
              <a:ext uri="{FF2B5EF4-FFF2-40B4-BE49-F238E27FC236}">
                <a16:creationId xmlns:a16="http://schemas.microsoft.com/office/drawing/2014/main" id="{D7566139-2698-4BDC-A415-24F53765A7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1645" y="3656997"/>
            <a:ext cx="4952154" cy="26565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082" name="Picture 10" descr="CodeCogsEqn">
            <a:extLst>
              <a:ext uri="{FF2B5EF4-FFF2-40B4-BE49-F238E27FC236}">
                <a16:creationId xmlns:a16="http://schemas.microsoft.com/office/drawing/2014/main" id="{603F9FFC-56BD-4B0A-96DD-8EC027148C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032" y="4307793"/>
            <a:ext cx="4472478" cy="70910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 name="Text Box 11">
            <a:extLst>
              <a:ext uri="{FF2B5EF4-FFF2-40B4-BE49-F238E27FC236}">
                <a16:creationId xmlns:a16="http://schemas.microsoft.com/office/drawing/2014/main" id="{F02A8665-8B2E-4F07-B0DD-6AB8321EA3A6}"/>
              </a:ext>
            </a:extLst>
          </p:cNvPr>
          <p:cNvSpPr txBox="1">
            <a:spLocks noChangeArrowheads="1"/>
          </p:cNvSpPr>
          <p:nvPr/>
        </p:nvSpPr>
        <p:spPr bwMode="auto">
          <a:xfrm>
            <a:off x="4418746" y="5362108"/>
            <a:ext cx="7555133" cy="79641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E33729"/>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a:ln>
                  <a:noFill/>
                </a:ln>
                <a:solidFill>
                  <a:srgbClr val="3A5DB2"/>
                </a:solidFill>
                <a:effectLst/>
                <a:latin typeface="UD Digi Kyokasho NP-B" panose="02020700000000000000" pitchFamily="18" charset="-128"/>
                <a:ea typeface="宋体" panose="02010600030101010101" pitchFamily="2" charset="-122"/>
              </a:rPr>
              <a:t>Formulas of GAT in item domain are similar</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22" name="文本框 21">
            <a:extLst>
              <a:ext uri="{FF2B5EF4-FFF2-40B4-BE49-F238E27FC236}">
                <a16:creationId xmlns:a16="http://schemas.microsoft.com/office/drawing/2014/main" id="{C838082C-4039-4B17-BE8D-1240E2B9D7CD}"/>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6/21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515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CE1F2A2-9576-4ADD-B21B-18CCF326F86A}"/>
              </a:ext>
            </a:extLst>
          </p:cNvPr>
          <p:cNvSpPr/>
          <p:nvPr/>
        </p:nvSpPr>
        <p:spPr>
          <a:xfrm>
            <a:off x="0" y="191004"/>
            <a:ext cx="9682480" cy="800424"/>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文本框 5">
            <a:extLst>
              <a:ext uri="{FF2B5EF4-FFF2-40B4-BE49-F238E27FC236}">
                <a16:creationId xmlns:a16="http://schemas.microsoft.com/office/drawing/2014/main" id="{AC172E4E-1F49-450F-AB06-1B9268DF9D4E}"/>
              </a:ext>
            </a:extLst>
          </p:cNvPr>
          <p:cNvSpPr txBox="1"/>
          <p:nvPr/>
        </p:nvSpPr>
        <p:spPr>
          <a:xfrm>
            <a:off x="453786" y="191003"/>
            <a:ext cx="9228694" cy="707886"/>
          </a:xfrm>
          <a:prstGeom prst="rect">
            <a:avLst/>
          </a:prstGeom>
          <a:noFill/>
        </p:spPr>
        <p:txBody>
          <a:bodyPr wrap="square" rtlCol="0">
            <a:spAutoFit/>
          </a:bodyPr>
          <a:lstStyle/>
          <a:p>
            <a:r>
              <a:rPr lang="en-US" altLang="zh-CN" sz="4000" b="1" dirty="0">
                <a:solidFill>
                  <a:schemeClr val="bg1"/>
                </a:solidFill>
                <a:latin typeface="Calibri" panose="020F0502020204030204" pitchFamily="34" charset="0"/>
                <a:cs typeface="Calibri" panose="020F0502020204030204" pitchFamily="34" charset="0"/>
              </a:rPr>
              <a:t>Pairwise Neural Interaction Layer</a:t>
            </a:r>
            <a:endParaRPr lang="zh-CN" altLang="en-US" sz="4000" dirty="0">
              <a:solidFill>
                <a:schemeClr val="bg1"/>
              </a:solidFill>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A8237EC8-AC29-40F2-BCAE-4946AB4E7B1A}"/>
              </a:ext>
            </a:extLst>
          </p:cNvPr>
          <p:cNvSpPr/>
          <p:nvPr/>
        </p:nvSpPr>
        <p:spPr>
          <a:xfrm>
            <a:off x="88621" y="6415792"/>
            <a:ext cx="12087364" cy="452240"/>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74D9724A-E66B-4DF7-B21E-7F5BCAB034DD}"/>
              </a:ext>
            </a:extLst>
          </p:cNvPr>
          <p:cNvSpPr/>
          <p:nvPr/>
        </p:nvSpPr>
        <p:spPr>
          <a:xfrm>
            <a:off x="9794239" y="191003"/>
            <a:ext cx="2428240" cy="800424"/>
          </a:xfrm>
          <a:prstGeom prst="rect">
            <a:avLst/>
          </a:prstGeom>
          <a:solidFill>
            <a:srgbClr val="E4E3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5" name="文本框 24">
            <a:extLst>
              <a:ext uri="{FF2B5EF4-FFF2-40B4-BE49-F238E27FC236}">
                <a16:creationId xmlns:a16="http://schemas.microsoft.com/office/drawing/2014/main" id="{88CB044C-BEF3-40D4-B086-71AC9E53727A}"/>
              </a:ext>
            </a:extLst>
          </p:cNvPr>
          <p:cNvSpPr txBox="1"/>
          <p:nvPr/>
        </p:nvSpPr>
        <p:spPr>
          <a:xfrm>
            <a:off x="88620" y="3323833"/>
            <a:ext cx="5117786" cy="954107"/>
          </a:xfrm>
          <a:prstGeom prst="rect">
            <a:avLst/>
          </a:prstGeom>
          <a:noFill/>
        </p:spPr>
        <p:txBody>
          <a:bodyPr wrap="square" rtlCol="0">
            <a:spAutoFit/>
          </a:bodyPr>
          <a:lstStyle/>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homophily</a:t>
            </a:r>
          </a:p>
          <a:p>
            <a:pPr marL="571500" indent="-571500">
              <a:buFont typeface="Arial" panose="020B0604020202020204" pitchFamily="34" charset="0"/>
              <a:buChar char="•"/>
            </a:pPr>
            <a:r>
              <a:rPr lang="en-US" altLang="zh-CN" sz="2800" dirty="0">
                <a:solidFill>
                  <a:schemeClr val="bg1"/>
                </a:solidFill>
                <a:latin typeface="Georgia Pro" panose="020B0604020202020204" pitchFamily="18" charset="0"/>
                <a:cs typeface="Arial" panose="020B0604020202020204" pitchFamily="34" charset="0"/>
              </a:rPr>
              <a:t>social influence</a:t>
            </a:r>
            <a:endParaRPr lang="zh-CN" altLang="en-US" sz="2800" dirty="0">
              <a:solidFill>
                <a:schemeClr val="bg1"/>
              </a:solidFill>
              <a:latin typeface="Georgia Pro" panose="020B0604020202020204" pitchFamily="18" charset="0"/>
              <a:cs typeface="Arial" panose="020B0604020202020204" pitchFamily="34" charset="0"/>
            </a:endParaRPr>
          </a:p>
        </p:txBody>
      </p:sp>
      <p:sp>
        <p:nvSpPr>
          <p:cNvPr id="17" name="矩形 16">
            <a:extLst>
              <a:ext uri="{FF2B5EF4-FFF2-40B4-BE49-F238E27FC236}">
                <a16:creationId xmlns:a16="http://schemas.microsoft.com/office/drawing/2014/main" id="{0E3A7CFA-2C28-4ED0-91DC-7F646F70C98F}"/>
              </a:ext>
            </a:extLst>
          </p:cNvPr>
          <p:cNvSpPr/>
          <p:nvPr/>
        </p:nvSpPr>
        <p:spPr>
          <a:xfrm>
            <a:off x="-6952" y="6415790"/>
            <a:ext cx="12192000" cy="442209"/>
          </a:xfrm>
          <a:prstGeom prst="rect">
            <a:avLst/>
          </a:prstGeom>
          <a:solidFill>
            <a:srgbClr val="2428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26" name="文本框 25">
            <a:extLst>
              <a:ext uri="{FF2B5EF4-FFF2-40B4-BE49-F238E27FC236}">
                <a16:creationId xmlns:a16="http://schemas.microsoft.com/office/drawing/2014/main" id="{410584B0-4E5E-4AD1-9582-3E47C7C62180}"/>
              </a:ext>
            </a:extLst>
          </p:cNvPr>
          <p:cNvSpPr txBox="1"/>
          <p:nvPr/>
        </p:nvSpPr>
        <p:spPr>
          <a:xfrm>
            <a:off x="57670" y="6414596"/>
            <a:ext cx="3459253"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The Web Conference 2019</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C3204E0D-6816-4BF5-A7F9-964236BD6C09}"/>
              </a:ext>
            </a:extLst>
          </p:cNvPr>
          <p:cNvSpPr txBox="1"/>
          <p:nvPr/>
        </p:nvSpPr>
        <p:spPr>
          <a:xfrm>
            <a:off x="5074981" y="6405757"/>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Qitian Wu @ SJTU</a:t>
            </a:r>
            <a:endParaRPr lang="zh-CN" altLang="en-US" sz="2000" dirty="0">
              <a:solidFill>
                <a:schemeClr val="bg1"/>
              </a:solidFill>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2F072425-14DE-4D13-AD93-522C976AD9DC}"/>
              </a:ext>
            </a:extLst>
          </p:cNvPr>
          <p:cNvSpPr txBox="1"/>
          <p:nvPr/>
        </p:nvSpPr>
        <p:spPr>
          <a:xfrm>
            <a:off x="9258967" y="6380620"/>
            <a:ext cx="2403622"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Wed 15th 2019 </a:t>
            </a:r>
            <a:endParaRPr lang="zh-CN" altLang="en-US" sz="2000" dirty="0">
              <a:solidFill>
                <a:schemeClr val="bg1"/>
              </a:solidFill>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F3456A6B-AC81-43A7-87F6-06E3515E1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00" y="1138237"/>
            <a:ext cx="2618078" cy="499586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3" name="图片 2">
            <a:extLst>
              <a:ext uri="{FF2B5EF4-FFF2-40B4-BE49-F238E27FC236}">
                <a16:creationId xmlns:a16="http://schemas.microsoft.com/office/drawing/2014/main" id="{93BE19D0-040B-4489-86B7-F527185F8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7083" y="4521714"/>
            <a:ext cx="7102946" cy="421080"/>
          </a:xfrm>
          <a:prstGeom prst="rect">
            <a:avLst/>
          </a:prstGeom>
        </p:spPr>
      </p:pic>
      <p:pic>
        <p:nvPicPr>
          <p:cNvPr id="7" name="图片 6" descr="图片包含 物体&#10;&#10;描述已自动生成">
            <a:extLst>
              <a:ext uri="{FF2B5EF4-FFF2-40B4-BE49-F238E27FC236}">
                <a16:creationId xmlns:a16="http://schemas.microsoft.com/office/drawing/2014/main" id="{4632A7FA-093B-4D25-99CB-4C33BBBD27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7410" y="3506646"/>
            <a:ext cx="7182292" cy="408145"/>
          </a:xfrm>
          <a:prstGeom prst="rect">
            <a:avLst/>
          </a:prstGeom>
        </p:spPr>
      </p:pic>
      <p:pic>
        <p:nvPicPr>
          <p:cNvPr id="9" name="图片 8">
            <a:extLst>
              <a:ext uri="{FF2B5EF4-FFF2-40B4-BE49-F238E27FC236}">
                <a16:creationId xmlns:a16="http://schemas.microsoft.com/office/drawing/2014/main" id="{B22ECCA1-660E-47B5-A62A-C35F09935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7410" y="2634116"/>
            <a:ext cx="4327824" cy="418216"/>
          </a:xfrm>
          <a:prstGeom prst="rect">
            <a:avLst/>
          </a:prstGeom>
        </p:spPr>
      </p:pic>
      <p:sp>
        <p:nvSpPr>
          <p:cNvPr id="20" name="Text Box 6">
            <a:extLst>
              <a:ext uri="{FF2B5EF4-FFF2-40B4-BE49-F238E27FC236}">
                <a16:creationId xmlns:a16="http://schemas.microsoft.com/office/drawing/2014/main" id="{BBC1A5F1-DF01-4D1E-969E-B7757C3274FF}"/>
              </a:ext>
            </a:extLst>
          </p:cNvPr>
          <p:cNvSpPr txBox="1">
            <a:spLocks noChangeArrowheads="1"/>
          </p:cNvSpPr>
          <p:nvPr/>
        </p:nvSpPr>
        <p:spPr bwMode="auto">
          <a:xfrm>
            <a:off x="3637410" y="1467673"/>
            <a:ext cx="6416235" cy="117342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800" dirty="0">
                <a:solidFill>
                  <a:srgbClr val="000000"/>
                </a:solidFill>
                <a:latin typeface="Calibri" panose="020F0502020204030204" pitchFamily="34" charset="0"/>
                <a:ea typeface="宋体" panose="02010600030101010101" pitchFamily="2" charset="-122"/>
              </a:rPr>
              <a:t>Multi-layer fully-connected neural networks</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
        <p:nvSpPr>
          <p:cNvPr id="19" name="文本框 18">
            <a:extLst>
              <a:ext uri="{FF2B5EF4-FFF2-40B4-BE49-F238E27FC236}">
                <a16:creationId xmlns:a16="http://schemas.microsoft.com/office/drawing/2014/main" id="{A8C11C34-0A67-489B-BCB0-AD876102EFEE}"/>
              </a:ext>
            </a:extLst>
          </p:cNvPr>
          <p:cNvSpPr txBox="1"/>
          <p:nvPr/>
        </p:nvSpPr>
        <p:spPr>
          <a:xfrm>
            <a:off x="11504761" y="6380620"/>
            <a:ext cx="1219999" cy="400110"/>
          </a:xfrm>
          <a:prstGeom prst="rect">
            <a:avLst/>
          </a:prstGeom>
          <a:noFill/>
        </p:spPr>
        <p:txBody>
          <a:bodyPr wrap="square" rtlCol="0">
            <a:spAutoFit/>
          </a:bodyPr>
          <a:lstStyle/>
          <a:p>
            <a:r>
              <a:rPr lang="en-US" altLang="zh-CN" sz="2000" dirty="0">
                <a:solidFill>
                  <a:schemeClr val="bg1"/>
                </a:solidFill>
                <a:latin typeface="Calibri" panose="020F0502020204030204" pitchFamily="34" charset="0"/>
                <a:cs typeface="Calibri" panose="020F0502020204030204" pitchFamily="34" charset="0"/>
              </a:rPr>
              <a:t>7/21</a:t>
            </a:r>
            <a:endParaRPr lang="zh-CN" altLang="en-US" sz="2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652027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2897</TotalTime>
  <Words>1585</Words>
  <Application>Microsoft Office PowerPoint</Application>
  <PresentationFormat>宽屏</PresentationFormat>
  <Paragraphs>356</Paragraphs>
  <Slides>22</Slides>
  <Notes>22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MS PGothic</vt:lpstr>
      <vt:lpstr>UD Digi Kyokasho NP-B</vt:lpstr>
      <vt:lpstr>等线</vt:lpstr>
      <vt:lpstr>等线 Light</vt:lpstr>
      <vt:lpstr>Arial</vt:lpstr>
      <vt:lpstr>Calibri</vt:lpstr>
      <vt:lpstr>Cambria</vt:lpstr>
      <vt:lpstr>Cambria Math</vt:lpstr>
      <vt:lpstr>Candara</vt:lpstr>
      <vt:lpstr>Century</vt:lpstr>
      <vt:lpstr>Georgia Pro</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恒瑞 张</dc:creator>
  <cp:lastModifiedBy>echo740</cp:lastModifiedBy>
  <cp:revision>99</cp:revision>
  <dcterms:created xsi:type="dcterms:W3CDTF">2019-05-09T02:20:06Z</dcterms:created>
  <dcterms:modified xsi:type="dcterms:W3CDTF">2019-10-31T14:36:34Z</dcterms:modified>
</cp:coreProperties>
</file>